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Lst>
  <p:notesMasterIdLst>
    <p:notesMasterId r:id="rId18"/>
  </p:notesMasterIdLst>
  <p:handoutMasterIdLst>
    <p:handoutMasterId r:id="rId19"/>
  </p:handout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42852"/>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647" autoAdjust="0"/>
    <p:restoredTop sz="94693" autoAdjust="0"/>
  </p:normalViewPr>
  <p:slideViewPr>
    <p:cSldViewPr snapToGrid="0" snapToObjects="1">
      <p:cViewPr varScale="1">
        <p:scale>
          <a:sx n="70" d="100"/>
          <a:sy n="70" d="100"/>
        </p:scale>
        <p:origin x="1302" y="7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E8BDA385-9780-D54C-8CF5-928BF399B1DD}" type="datetimeFigureOut">
              <a:rPr lang="en-US" smtClean="0"/>
              <a:pPr/>
              <a:t>11/6/2016</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DDEDB065-6285-A343-9B9A-002BEF2F5478}" type="slidenum">
              <a:rPr lang="en-US" smtClean="0"/>
              <a:pPr/>
              <a:t>‹#›</a:t>
            </a:fld>
            <a:endParaRPr lang="en-US"/>
          </a:p>
        </p:txBody>
      </p:sp>
    </p:spTree>
    <p:extLst>
      <p:ext uri="{BB962C8B-B14F-4D97-AF65-F5344CB8AC3E}">
        <p14:creationId xmlns:p14="http://schemas.microsoft.com/office/powerpoint/2010/main" val="86393358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A98FFE3-8787-45C1-85E3-A6039DDD3C24}" type="datetimeFigureOut">
              <a:rPr lang="en-US" smtClean="0"/>
              <a:t>11/6/2016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5766179-07F6-4B6B-B421-6CEB6E3B2D7F}" type="slidenum">
              <a:rPr lang="en-US" smtClean="0"/>
              <a:t>‹#›</a:t>
            </a:fld>
            <a:endParaRPr lang="en-US"/>
          </a:p>
        </p:txBody>
      </p:sp>
    </p:spTree>
    <p:extLst>
      <p:ext uri="{BB962C8B-B14F-4D97-AF65-F5344CB8AC3E}">
        <p14:creationId xmlns:p14="http://schemas.microsoft.com/office/powerpoint/2010/main" val="369138408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5766179-07F6-4B6B-B421-6CEB6E3B2D7F}" type="slidenum">
              <a:rPr lang="en-US" smtClean="0"/>
              <a:t>8</a:t>
            </a:fld>
            <a:endParaRPr lang="en-US"/>
          </a:p>
        </p:txBody>
      </p:sp>
    </p:spTree>
    <p:extLst>
      <p:ext uri="{BB962C8B-B14F-4D97-AF65-F5344CB8AC3E}">
        <p14:creationId xmlns:p14="http://schemas.microsoft.com/office/powerpoint/2010/main" val="300988390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6" name="Rounded Rectangle 15"/>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9"/>
          <p:cNvGrpSpPr>
            <a:grpSpLocks noChangeAspect="1"/>
          </p:cNvGrpSpPr>
          <p:nvPr/>
        </p:nvGrpSpPr>
        <p:grpSpPr bwMode="hidden">
          <a:xfrm>
            <a:off x="211665" y="5353963"/>
            <a:ext cx="8723376" cy="1331580"/>
            <a:chOff x="-3905250" y="4294188"/>
            <a:chExt cx="13011150" cy="1892300"/>
          </a:xfrm>
        </p:grpSpPr>
        <p:sp>
          <p:nvSpPr>
            <p:cNvPr id="11"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5"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ctrTitle"/>
          </p:nvPr>
        </p:nvSpPr>
        <p:spPr>
          <a:xfrm>
            <a:off x="685800" y="1600200"/>
            <a:ext cx="7772400" cy="1780108"/>
          </a:xfrm>
        </p:spPr>
        <p:txBody>
          <a:bodyPr anchor="b">
            <a:normAutofit/>
          </a:bodyPr>
          <a:lstStyle>
            <a:lvl1pPr>
              <a:defRPr sz="4400">
                <a:solidFill>
                  <a:srgbClr val="FFFFFF"/>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371600" y="3556001"/>
            <a:ext cx="6400800" cy="1473200"/>
          </a:xfrm>
        </p:spPr>
        <p:txBody>
          <a:bodyPr>
            <a:normAutofit/>
          </a:bodyPr>
          <a:lstStyle>
            <a:lvl1pPr marL="0" indent="0" algn="ct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E30E2307-1E40-4E12-8716-25BFDA8E7013}" type="datetime1">
              <a:rPr lang="en-US" smtClean="0"/>
              <a:pPr/>
              <a:t>11/6/2016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87D7A59-36E2-48B9-B146-C1E59501F63F}" type="slidenum">
              <a:rPr lang="en-US" smtClean="0"/>
              <a:pPr/>
              <a:t>‹#›</a:t>
            </a:fld>
            <a:endParaRPr lang="en-US"/>
          </a:p>
        </p:txBody>
      </p:sp>
      <p:pic>
        <p:nvPicPr>
          <p:cNvPr id="9" name="Picture 8" descr="MENA logo-01.png"/>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1589314" y="980554"/>
            <a:ext cx="6054922" cy="1239291"/>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nchor="ctr"/>
          <a:lstStyle>
            <a:lvl1pPr algn="l">
              <a:defRPr/>
            </a:lvl1pPr>
            <a:lvl2pPr algn="l">
              <a:defRPr/>
            </a:lvl2pPr>
            <a:lvl3pPr algn="l">
              <a:defRPr/>
            </a:lvl3pPr>
            <a:lvl4pPr algn="l">
              <a:defRPr/>
            </a:lvl4pPr>
            <a:lvl5pPr algn="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5CFCF5A-EA79-452C-A52C-1A2668C2E7DF}" type="datetime1">
              <a:rPr lang="en-US" smtClean="0"/>
              <a:pPr/>
              <a:t>11/6/2016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87D7A59-36E2-48B9-B146-C1E59501F63F}"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1" name="Rounded Rectangle 20"/>
          <p:cNvSpPr/>
          <p:nvPr/>
        </p:nvSpPr>
        <p:spPr bwMode="hidden">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2E5C4C28-BD4B-4892-9A2D-6E19BD753A9A}" type="datetime1">
              <a:rPr lang="en-US" smtClean="0"/>
              <a:pPr/>
              <a:t>11/6/2016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87D7A59-36E2-48B9-B146-C1E59501F63F}" type="slidenum">
              <a:rPr lang="en-US" smtClean="0"/>
              <a:pPr/>
              <a:t>‹#›</a:t>
            </a:fld>
            <a:endParaRPr lang="en-US"/>
          </a:p>
        </p:txBody>
      </p:sp>
      <p:grpSp>
        <p:nvGrpSpPr>
          <p:cNvPr id="15" name="Group 14"/>
          <p:cNvGrpSpPr>
            <a:grpSpLocks noChangeAspect="1"/>
          </p:cNvGrpSpPr>
          <p:nvPr/>
        </p:nvGrpSpPr>
        <p:grpSpPr bwMode="hidden">
          <a:xfrm>
            <a:off x="211665" y="714191"/>
            <a:ext cx="8723376" cy="1331580"/>
            <a:chOff x="-3905250" y="4294188"/>
            <a:chExt cx="13011150" cy="1892300"/>
          </a:xfrm>
        </p:grpSpPr>
        <p:sp>
          <p:nvSpPr>
            <p:cNvPr id="16"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0" name="Freeform 19"/>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Vertical Title 1"/>
          <p:cNvSpPr>
            <a:spLocks noGrp="1"/>
          </p:cNvSpPr>
          <p:nvPr>
            <p:ph type="title" orient="vert"/>
          </p:nvPr>
        </p:nvSpPr>
        <p:spPr>
          <a:xfrm>
            <a:off x="6629400" y="1447800"/>
            <a:ext cx="2057400" cy="4487333"/>
          </a:xfrm>
        </p:spPr>
        <p:txBody>
          <a:bodyPr vert="eaVert" anchor="ctr"/>
          <a:lstStyle>
            <a:lvl1pPr algn="l">
              <a:defRPr>
                <a:solidFill>
                  <a:schemeClr val="tx2"/>
                </a:solidFil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1447800"/>
            <a:ext cx="6019800" cy="4487334"/>
          </a:xfrm>
        </p:spPr>
        <p:txBody>
          <a:bodyPr vert="eaVert"/>
          <a:lstStyle>
            <a:lvl1pPr>
              <a:buClr>
                <a:schemeClr val="accent1"/>
              </a:buClr>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22" name="Picture 21" descr="MENA logo-01.jpg"/>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6047438" y="6041319"/>
            <a:ext cx="2804296" cy="573970"/>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1FD9D02-426E-46C9-9EE9-0DE1EF8B2838}" type="datetime1">
              <a:rPr lang="en-US" smtClean="0"/>
              <a:pPr/>
              <a:t>11/6/2016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87D7A59-36E2-48B9-B146-C1E59501F63F}" type="slidenum">
              <a:rPr lang="en-US" smtClean="0"/>
              <a:pPr/>
              <a:t>‹#›</a:t>
            </a:fld>
            <a:endParaRPr lang="en-US"/>
          </a:p>
        </p:txBody>
      </p:sp>
      <p:sp>
        <p:nvSpPr>
          <p:cNvPr id="7" name="Title 6"/>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4" name="Rounded Rectangle 13"/>
          <p:cNvSpPr/>
          <p:nvPr/>
        </p:nvSpPr>
        <p:spPr>
          <a:xfrm>
            <a:off x="228600" y="228600"/>
            <a:ext cx="8695944" cy="4736592"/>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14"/>
          <p:cNvSpPr>
            <a:spLocks/>
          </p:cNvSpPr>
          <p:nvPr/>
        </p:nvSpPr>
        <p:spPr bwMode="hidden">
          <a:xfrm>
            <a:off x="6047438" y="4203592"/>
            <a:ext cx="2876429" cy="714026"/>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18"/>
          <p:cNvSpPr>
            <a:spLocks/>
          </p:cNvSpPr>
          <p:nvPr/>
        </p:nvSpPr>
        <p:spPr bwMode="hidden">
          <a:xfrm>
            <a:off x="2619320" y="4075290"/>
            <a:ext cx="5544515" cy="850138"/>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22"/>
          <p:cNvSpPr>
            <a:spLocks/>
          </p:cNvSpPr>
          <p:nvPr/>
        </p:nvSpPr>
        <p:spPr bwMode="hidden">
          <a:xfrm>
            <a:off x="2828728" y="4087562"/>
            <a:ext cx="5467980" cy="774272"/>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6"/>
          <p:cNvSpPr>
            <a:spLocks/>
          </p:cNvSpPr>
          <p:nvPr/>
        </p:nvSpPr>
        <p:spPr bwMode="hidden">
          <a:xfrm>
            <a:off x="5609489" y="4074174"/>
            <a:ext cx="3308000" cy="651549"/>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3" name="Freeform 10"/>
          <p:cNvSpPr>
            <a:spLocks/>
          </p:cNvSpPr>
          <p:nvPr/>
        </p:nvSpPr>
        <p:spPr bwMode="hidden">
          <a:xfrm>
            <a:off x="211665" y="4058555"/>
            <a:ext cx="8723376" cy="1329874"/>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 name="Title 1"/>
          <p:cNvSpPr>
            <a:spLocks noGrp="1"/>
          </p:cNvSpPr>
          <p:nvPr>
            <p:ph type="title"/>
          </p:nvPr>
        </p:nvSpPr>
        <p:spPr>
          <a:xfrm>
            <a:off x="690032" y="2463560"/>
            <a:ext cx="7772400" cy="1524000"/>
          </a:xfrm>
        </p:spPr>
        <p:txBody>
          <a:bodyPr anchor="t">
            <a:normAutofit/>
          </a:bodyPr>
          <a:lstStyle>
            <a:lvl1pPr algn="ctr">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367365" y="1437448"/>
            <a:ext cx="6417734" cy="939801"/>
          </a:xfrm>
        </p:spPr>
        <p:txBody>
          <a:bodyPr anchor="b">
            <a:normAutofit/>
          </a:bodyPr>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B8AEBBE-F8B2-42CF-9895-E86A608384EB}" type="datetime1">
              <a:rPr lang="en-US" smtClean="0"/>
              <a:pPr/>
              <a:t>11/6/2016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87D7A59-36E2-48B9-B146-C1E59501F63F}" type="slidenum">
              <a:rPr lang="en-US" smtClean="0"/>
              <a:pPr/>
              <a:t>‹#›</a:t>
            </a:fld>
            <a:endParaRPr lang="en-US"/>
          </a:p>
        </p:txBody>
      </p:sp>
      <p:pic>
        <p:nvPicPr>
          <p:cNvPr id="16" name="Picture 15" descr="MENA logo-01.jpg"/>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6047438" y="6041318"/>
            <a:ext cx="2804296" cy="573970"/>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E1FAA6B6-10E5-4810-BC9F-DA72D8452E73}" type="datetime1">
              <a:rPr lang="en-US" smtClean="0"/>
              <a:pPr/>
              <a:t>11/6/2016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87D7A59-36E2-48B9-B146-C1E59501F63F}" type="slidenum">
              <a:rPr lang="en-US" smtClean="0"/>
              <a:pPr/>
              <a:t>‹#›</a:t>
            </a:fld>
            <a:endParaRPr lang="en-US"/>
          </a:p>
        </p:txBody>
      </p:sp>
      <p:sp>
        <p:nvSpPr>
          <p:cNvPr id="9" name="Content Placeholder 8"/>
          <p:cNvSpPr>
            <a:spLocks noGrp="1"/>
          </p:cNvSpPr>
          <p:nvPr>
            <p:ph sz="quarter" idx="13"/>
          </p:nvPr>
        </p:nvSpPr>
        <p:spPr>
          <a:xfrm>
            <a:off x="676655" y="2679192"/>
            <a:ext cx="3822192" cy="34472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14"/>
          </p:nvPr>
        </p:nvSpPr>
        <p:spPr>
          <a:xfrm>
            <a:off x="4645152" y="2679192"/>
            <a:ext cx="3822192" cy="34472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76656" y="2678114"/>
            <a:ext cx="3822192" cy="639762"/>
          </a:xfrm>
        </p:spPr>
        <p:txBody>
          <a:bodyPr anchor="ctr"/>
          <a:lstStyle>
            <a:lvl1pPr marL="0" indent="0" algn="ctr">
              <a:buNone/>
              <a:defRPr sz="24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77332" y="3429000"/>
            <a:ext cx="3820055"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8200" y="2678113"/>
            <a:ext cx="3822192" cy="639762"/>
          </a:xfrm>
        </p:spPr>
        <p:txBody>
          <a:bodyPr anchor="ctr"/>
          <a:lstStyle>
            <a:lvl1pPr marL="0" indent="0" algn="ctr">
              <a:buNone/>
              <a:defRPr sz="2400" b="0" i="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3429000"/>
            <a:ext cx="3822192"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6D18D072-EF12-4AA2-BD71-ABC68B06D0E2}" type="datetime1">
              <a:rPr lang="en-US" smtClean="0"/>
              <a:pPr/>
              <a:t>11/6/2016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87D7A59-36E2-48B9-B146-C1E59501F63F}"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8CDBF60-6CC3-4B74-A60D-3486985E4346}" type="datetime1">
              <a:rPr lang="en-US" smtClean="0"/>
              <a:pPr/>
              <a:t>11/6/2016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87D7A59-36E2-48B9-B146-C1E59501F63F}"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12" name="Rounded Rectangle 11"/>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p:cNvGrpSpPr>
            <a:grpSpLocks noChangeAspect="1"/>
          </p:cNvGrpSpPr>
          <p:nvPr/>
        </p:nvGrpSpPr>
        <p:grpSpPr bwMode="hidden">
          <a:xfrm>
            <a:off x="211665" y="714191"/>
            <a:ext cx="8723376" cy="1329874"/>
            <a:chOff x="-3905251" y="4294188"/>
            <a:chExt cx="13027839" cy="1892300"/>
          </a:xfrm>
        </p:grpSpPr>
        <p:sp>
          <p:nvSpPr>
            <p:cNvPr id="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Date Placeholder 1"/>
          <p:cNvSpPr>
            <a:spLocks noGrp="1"/>
          </p:cNvSpPr>
          <p:nvPr>
            <p:ph type="dt" sz="half" idx="10"/>
          </p:nvPr>
        </p:nvSpPr>
        <p:spPr/>
        <p:txBody>
          <a:bodyPr/>
          <a:lstStyle/>
          <a:p>
            <a:fld id="{22714818-984F-4759-BF72-A33BDC1963BD}" type="datetime1">
              <a:rPr lang="en-US" smtClean="0"/>
              <a:pPr/>
              <a:t>11/6/2016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87D7A59-36E2-48B9-B146-C1E59501F63F}" type="slidenum">
              <a:rPr lang="en-US" smtClean="0"/>
              <a:pPr/>
              <a:t>‹#›</a:t>
            </a:fld>
            <a:endParaRPr lang="en-US"/>
          </a:p>
        </p:txBody>
      </p:sp>
      <p:pic>
        <p:nvPicPr>
          <p:cNvPr id="14" name="Picture 13" descr="MENA logo-01.jpg"/>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6047438" y="6041318"/>
            <a:ext cx="2804296" cy="573970"/>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5" name="Rounded Rectangle 14"/>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9EA7E191-5F94-4FC1-B823-BD7CABF7FA06}" type="datetime1">
              <a:rPr lang="en-US" smtClean="0"/>
              <a:pPr/>
              <a:t>11/6/2016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87D7A59-36E2-48B9-B146-C1E59501F63F}" type="slidenum">
              <a:rPr lang="en-US" smtClean="0"/>
              <a:pPr/>
              <a:t>‹#›</a:t>
            </a:fld>
            <a:endParaRPr lang="en-US"/>
          </a:p>
        </p:txBody>
      </p:sp>
      <p:sp>
        <p:nvSpPr>
          <p:cNvPr id="4" name="Text Placeholder 3"/>
          <p:cNvSpPr>
            <a:spLocks noGrp="1"/>
          </p:cNvSpPr>
          <p:nvPr>
            <p:ph type="body" sz="half" idx="2"/>
          </p:nvPr>
        </p:nvSpPr>
        <p:spPr>
          <a:xfrm>
            <a:off x="914400" y="3581400"/>
            <a:ext cx="3352800" cy="1905001"/>
          </a:xfrm>
        </p:spPr>
        <p:txBody>
          <a:bodyPr anchor="t">
            <a:normAutofit/>
          </a:bodyPr>
          <a:lstStyle>
            <a:lvl1pPr marL="0" indent="0">
              <a:spcBef>
                <a:spcPts val="0"/>
              </a:spcBef>
              <a:spcAft>
                <a:spcPts val="600"/>
              </a:spcAft>
              <a:buNone/>
              <a:defRPr sz="18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grpSp>
        <p:nvGrpSpPr>
          <p:cNvPr id="2" name="Group 23"/>
          <p:cNvGrpSpPr>
            <a:grpSpLocks noChangeAspect="1"/>
          </p:cNvGrpSpPr>
          <p:nvPr/>
        </p:nvGrpSpPr>
        <p:grpSpPr bwMode="hidden">
          <a:xfrm>
            <a:off x="211665" y="714191"/>
            <a:ext cx="8723376" cy="1331580"/>
            <a:chOff x="-3905250" y="4294188"/>
            <a:chExt cx="13011150" cy="1892300"/>
          </a:xfrm>
        </p:grpSpPr>
        <p:sp>
          <p:nvSpPr>
            <p:cNvPr id="25"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9" name="Freeform 28"/>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2" name="Title 21"/>
          <p:cNvSpPr>
            <a:spLocks noGrp="1"/>
          </p:cNvSpPr>
          <p:nvPr>
            <p:ph type="title"/>
          </p:nvPr>
        </p:nvSpPr>
        <p:spPr>
          <a:xfrm>
            <a:off x="914400" y="2286000"/>
            <a:ext cx="3352800" cy="1252728"/>
          </a:xfrm>
        </p:spPr>
        <p:txBody>
          <a:bodyPr anchor="b">
            <a:noAutofit/>
          </a:bodyPr>
          <a:lstStyle>
            <a:lvl1pPr algn="l">
              <a:defRPr sz="3200">
                <a:solidFill>
                  <a:schemeClr val="tx2"/>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651962" y="1828800"/>
            <a:ext cx="3904076" cy="3810000"/>
          </a:xfrm>
        </p:spPr>
        <p:txBody>
          <a:bodyPr anchor="ctr"/>
          <a:lstStyle>
            <a:lvl1pPr>
              <a:buClr>
                <a:schemeClr val="bg1"/>
              </a:buClr>
              <a:defRPr sz="2200">
                <a:solidFill>
                  <a:schemeClr val="tx2"/>
                </a:solidFill>
              </a:defRPr>
            </a:lvl1pPr>
            <a:lvl2pPr>
              <a:buClr>
                <a:schemeClr val="bg1"/>
              </a:buClr>
              <a:defRPr sz="2000">
                <a:solidFill>
                  <a:schemeClr val="tx2"/>
                </a:solidFill>
              </a:defRPr>
            </a:lvl2pPr>
            <a:lvl3pPr>
              <a:buClr>
                <a:schemeClr val="bg1"/>
              </a:buClr>
              <a:defRPr sz="1800">
                <a:solidFill>
                  <a:schemeClr val="tx2"/>
                </a:solidFill>
              </a:defRPr>
            </a:lvl3pPr>
            <a:lvl4pPr>
              <a:buClr>
                <a:schemeClr val="bg1"/>
              </a:buClr>
              <a:defRPr sz="1600">
                <a:solidFill>
                  <a:schemeClr val="tx2"/>
                </a:solidFill>
              </a:defRPr>
            </a:lvl4pPr>
            <a:lvl5pPr>
              <a:buClr>
                <a:schemeClr val="bg1"/>
              </a:buClr>
              <a:defRPr sz="1600">
                <a:solidFill>
                  <a:schemeClr val="tx2"/>
                </a:solidFill>
              </a:defRPr>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17" name="Picture 16" descr="MENA logo-01.jpg"/>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6047438" y="6041318"/>
            <a:ext cx="2804296" cy="573970"/>
          </a:xfrm>
          <a:prstGeom prst="rect">
            <a:avLst/>
          </a:prstGeom>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5" name="Rounded Rectangle 14"/>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p:cNvGrpSpPr>
            <a:grpSpLocks noChangeAspect="1"/>
          </p:cNvGrpSpPr>
          <p:nvPr/>
        </p:nvGrpSpPr>
        <p:grpSpPr bwMode="hidden">
          <a:xfrm>
            <a:off x="211665" y="5353963"/>
            <a:ext cx="8723376" cy="1331580"/>
            <a:chOff x="-3905250" y="4294188"/>
            <a:chExt cx="13011150" cy="1892300"/>
          </a:xfrm>
        </p:grpSpPr>
        <p:sp>
          <p:nvSpPr>
            <p:cNvPr id="10"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4"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title"/>
          </p:nvPr>
        </p:nvSpPr>
        <p:spPr>
          <a:xfrm>
            <a:off x="4874155" y="338667"/>
            <a:ext cx="3812645" cy="2429934"/>
          </a:xfrm>
        </p:spPr>
        <p:txBody>
          <a:bodyPr anchor="b">
            <a:normAutofit/>
          </a:bodyPr>
          <a:lstStyle>
            <a:lvl1pPr algn="l">
              <a:defRPr sz="2800" b="0">
                <a:solidFill>
                  <a:srgbClr val="FFFFFF"/>
                </a:solidFill>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4868333" y="2785533"/>
            <a:ext cx="3818467" cy="2421467"/>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8856D55-EFBE-4F9B-8A5F-09D42CA22A9B}" type="datetime1">
              <a:rPr lang="en-US" smtClean="0"/>
              <a:pPr/>
              <a:t>11/6/2016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87D7A59-36E2-48B9-B146-C1E59501F63F}" type="slidenum">
              <a:rPr lang="en-US" smtClean="0"/>
              <a:pPr/>
              <a:t>‹#›</a:t>
            </a:fld>
            <a:endParaRPr lang="en-US"/>
          </a:p>
        </p:txBody>
      </p:sp>
      <p:sp>
        <p:nvSpPr>
          <p:cNvPr id="3" name="Picture Placeholder 2"/>
          <p:cNvSpPr>
            <a:spLocks noGrp="1"/>
          </p:cNvSpPr>
          <p:nvPr>
            <p:ph type="pic" idx="1"/>
          </p:nvPr>
        </p:nvSpPr>
        <p:spPr>
          <a:xfrm>
            <a:off x="838200" y="1371600"/>
            <a:ext cx="3566160" cy="2926080"/>
          </a:xfrm>
          <a:prstGeom prst="roundRect">
            <a:avLst>
              <a:gd name="adj" fmla="val 3924"/>
            </a:avLst>
          </a:prstGeom>
          <a:solidFill>
            <a:schemeClr val="accent1"/>
          </a:solidFill>
          <a:ln>
            <a:noFill/>
          </a:ln>
          <a:effectLst>
            <a:reflection blurRad="12700" stA="30000" endPos="30000" dist="5000" dir="5400000" sy="-100000" algn="bl" rotWithShape="0"/>
          </a:effectLst>
          <a:scene3d>
            <a:camera prst="perspectiveContrastingLeftFacing" fov="600000">
              <a:rot lat="240000" lon="19799999" rev="0"/>
            </a:camera>
            <a:lightRig rig="threePt" dir="t">
              <a:rot lat="0" lon="0" rev="2700000"/>
            </a:lightRig>
          </a:scene3d>
          <a:sp3d>
            <a:bevelT w="44450" h="31750"/>
          </a:sp3d>
        </p:spPr>
        <p:txBody>
          <a:bodyPr/>
          <a:lstStyle>
            <a:lvl1pPr marL="0" indent="0" algn="ctr">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pic>
        <p:nvPicPr>
          <p:cNvPr id="17" name="Picture 16" descr="MENA logo-01.jpg"/>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6047438" y="6041318"/>
            <a:ext cx="2804296" cy="57397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Rounded Rectangle 13"/>
          <p:cNvSpPr/>
          <p:nvPr/>
        </p:nvSpPr>
        <p:spPr>
          <a:xfrm>
            <a:off x="228600" y="228600"/>
            <a:ext cx="8695944" cy="2468880"/>
          </a:xfrm>
          <a:prstGeom prst="roundRect">
            <a:avLst>
              <a:gd name="adj" fmla="val 3362"/>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15"/>
          <p:cNvGrpSpPr>
            <a:grpSpLocks noChangeAspect="1"/>
          </p:cNvGrpSpPr>
          <p:nvPr/>
        </p:nvGrpSpPr>
        <p:grpSpPr bwMode="hidden">
          <a:xfrm>
            <a:off x="211665" y="1679429"/>
            <a:ext cx="8723376" cy="1329874"/>
            <a:chOff x="-3905251" y="4294188"/>
            <a:chExt cx="13027839" cy="1892300"/>
          </a:xfrm>
        </p:grpSpPr>
        <p:sp>
          <p:nvSpPr>
            <p:cNvPr id="1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Placeholder 1"/>
          <p:cNvSpPr>
            <a:spLocks noGrp="1"/>
          </p:cNvSpPr>
          <p:nvPr>
            <p:ph type="title"/>
          </p:nvPr>
        </p:nvSpPr>
        <p:spPr>
          <a:xfrm>
            <a:off x="457200" y="338328"/>
            <a:ext cx="8229600" cy="1252728"/>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4" name="Date Placeholder 3"/>
          <p:cNvSpPr>
            <a:spLocks noGrp="1"/>
          </p:cNvSpPr>
          <p:nvPr>
            <p:ph type="dt" sz="half" idx="2"/>
          </p:nvPr>
        </p:nvSpPr>
        <p:spPr>
          <a:xfrm>
            <a:off x="3238585" y="6250163"/>
            <a:ext cx="741744" cy="365125"/>
          </a:xfrm>
          <a:prstGeom prst="rect">
            <a:avLst/>
          </a:prstGeom>
        </p:spPr>
        <p:txBody>
          <a:bodyPr vert="horz" lIns="91440" tIns="45720" rIns="91440" bIns="45720" rtlCol="0" anchor="ctr"/>
          <a:lstStyle>
            <a:lvl1pPr algn="r">
              <a:defRPr sz="1000">
                <a:solidFill>
                  <a:schemeClr val="tx2"/>
                </a:solidFill>
              </a:defRPr>
            </a:lvl1pPr>
          </a:lstStyle>
          <a:p>
            <a:fld id="{9D1D110F-3F4E-48D9-B8AA-5D0E825AFDBA}" type="datetime1">
              <a:rPr lang="en-US" smtClean="0"/>
              <a:pPr/>
              <a:t>11/6/2016</a:t>
            </a:fld>
            <a:endParaRPr lang="en-US" dirty="0"/>
          </a:p>
        </p:txBody>
      </p:sp>
      <p:sp>
        <p:nvSpPr>
          <p:cNvPr id="5" name="Footer Placeholder 4"/>
          <p:cNvSpPr>
            <a:spLocks noGrp="1"/>
          </p:cNvSpPr>
          <p:nvPr>
            <p:ph type="ftr" sz="quarter" idx="3"/>
          </p:nvPr>
        </p:nvSpPr>
        <p:spPr>
          <a:xfrm>
            <a:off x="193638" y="6250165"/>
            <a:ext cx="3044947" cy="365124"/>
          </a:xfrm>
          <a:prstGeom prst="rect">
            <a:avLst/>
          </a:prstGeom>
        </p:spPr>
        <p:txBody>
          <a:bodyPr vert="horz" lIns="91440" tIns="45720" rIns="91440" bIns="45720" rtlCol="0" anchor="ctr"/>
          <a:lstStyle>
            <a:lvl1pPr algn="l">
              <a:defRPr sz="1000">
                <a:solidFill>
                  <a:schemeClr val="tx2"/>
                </a:solidFill>
              </a:defRPr>
            </a:lvl1pPr>
          </a:lstStyle>
          <a:p>
            <a:endParaRPr lang="en-US" dirty="0"/>
          </a:p>
        </p:txBody>
      </p:sp>
      <p:sp>
        <p:nvSpPr>
          <p:cNvPr id="6" name="Slide Number Placeholder 5"/>
          <p:cNvSpPr>
            <a:spLocks noGrp="1"/>
          </p:cNvSpPr>
          <p:nvPr>
            <p:ph type="sldNum" sz="quarter" idx="4"/>
          </p:nvPr>
        </p:nvSpPr>
        <p:spPr>
          <a:xfrm>
            <a:off x="3991088" y="6250163"/>
            <a:ext cx="1161826" cy="365125"/>
          </a:xfrm>
          <a:prstGeom prst="rect">
            <a:avLst/>
          </a:prstGeom>
        </p:spPr>
        <p:txBody>
          <a:bodyPr vert="horz" lIns="91440" tIns="45720" rIns="91440" bIns="45720" rtlCol="0" anchor="ctr"/>
          <a:lstStyle>
            <a:lvl1pPr algn="ctr">
              <a:defRPr sz="1000">
                <a:solidFill>
                  <a:schemeClr val="tx2"/>
                </a:solidFill>
              </a:defRPr>
            </a:lvl1pPr>
          </a:lstStyle>
          <a:p>
            <a:fld id="{687D7A59-36E2-48B9-B146-C1E59501F63F}" type="slidenum">
              <a:rPr lang="en-US" smtClean="0"/>
              <a:pPr/>
              <a:t>‹#›</a:t>
            </a:fld>
            <a:endParaRPr lang="en-US"/>
          </a:p>
        </p:txBody>
      </p:sp>
      <p:sp>
        <p:nvSpPr>
          <p:cNvPr id="3" name="Text Placeholder 2"/>
          <p:cNvSpPr>
            <a:spLocks noGrp="1"/>
          </p:cNvSpPr>
          <p:nvPr>
            <p:ph type="body" idx="1"/>
          </p:nvPr>
        </p:nvSpPr>
        <p:spPr>
          <a:xfrm>
            <a:off x="872067" y="2675467"/>
            <a:ext cx="7408333" cy="3450696"/>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15" name="Picture 14" descr="MENA logo-01.jpg"/>
          <p:cNvPicPr>
            <a:picLocks noChangeAspect="1"/>
          </p:cNvPicPr>
          <p:nvPr userDrawn="1"/>
        </p:nvPicPr>
        <p:blipFill>
          <a:blip r:embed="rId13" cstate="email">
            <a:extLst>
              <a:ext uri="{28A0092B-C50C-407E-A947-70E740481C1C}">
                <a14:useLocalDpi xmlns:a14="http://schemas.microsoft.com/office/drawing/2010/main" val="0"/>
              </a:ext>
            </a:extLst>
          </a:blip>
          <a:stretch>
            <a:fillRect/>
          </a:stretch>
        </p:blipFill>
        <p:spPr>
          <a:xfrm>
            <a:off x="5882504" y="6126163"/>
            <a:ext cx="2804296" cy="573970"/>
          </a:xfrm>
          <a:prstGeom prst="rect">
            <a:avLst/>
          </a:prstGeom>
        </p:spPr>
      </p:pic>
    </p:spTree>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hf sldNum="0" hdr="0" ftr="0" dt="0"/>
  <p:txStyles>
    <p:title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3269692"/>
            <a:ext cx="6400800" cy="2341419"/>
          </a:xfrm>
        </p:spPr>
        <p:txBody>
          <a:bodyPr>
            <a:normAutofit/>
          </a:bodyPr>
          <a:lstStyle/>
          <a:p>
            <a:r>
              <a:rPr lang="en-US" sz="3200" b="1" dirty="0" smtClean="0">
                <a:solidFill>
                  <a:srgbClr val="C00000"/>
                </a:solidFill>
                <a:effectLst>
                  <a:outerShdw blurRad="38100" dist="38100" dir="2700000" algn="tl">
                    <a:srgbClr val="000000">
                      <a:alpha val="43137"/>
                    </a:srgbClr>
                  </a:outerShdw>
                </a:effectLst>
                <a:latin typeface="Times New Roman" pitchFamily="18" charset="0"/>
                <a:cs typeface="Times New Roman" pitchFamily="18" charset="0"/>
              </a:rPr>
              <a:t>Integration of Reproductive Health </a:t>
            </a:r>
          </a:p>
          <a:p>
            <a:r>
              <a:rPr lang="en-US" sz="3200" b="1" dirty="0" smtClean="0">
                <a:solidFill>
                  <a:srgbClr val="C00000"/>
                </a:solidFill>
                <a:effectLst>
                  <a:outerShdw blurRad="38100" dist="38100" dir="2700000" algn="tl">
                    <a:srgbClr val="000000">
                      <a:alpha val="43137"/>
                    </a:srgbClr>
                  </a:outerShdw>
                </a:effectLst>
                <a:latin typeface="Times New Roman" pitchFamily="18" charset="0"/>
                <a:cs typeface="Times New Roman" pitchFamily="18" charset="0"/>
              </a:rPr>
              <a:t>Experience from Egypt</a:t>
            </a:r>
          </a:p>
          <a:p>
            <a:r>
              <a:rPr lang="en-US" sz="3200" b="1" dirty="0" err="1" smtClean="0">
                <a:solidFill>
                  <a:srgbClr val="C00000"/>
                </a:solidFill>
                <a:effectLst>
                  <a:outerShdw blurRad="38100" dist="38100" dir="2700000" algn="tl">
                    <a:srgbClr val="000000">
                      <a:alpha val="43137"/>
                    </a:srgbClr>
                  </a:outerShdw>
                </a:effectLst>
                <a:latin typeface="Times New Roman" pitchFamily="18" charset="0"/>
                <a:cs typeface="Times New Roman" pitchFamily="18" charset="0"/>
              </a:rPr>
              <a:t>Magdy</a:t>
            </a:r>
            <a:r>
              <a:rPr lang="en-US" sz="3200" b="1" dirty="0" smtClean="0">
                <a:solidFill>
                  <a:srgbClr val="C00000"/>
                </a:solidFill>
                <a:effectLst>
                  <a:outerShdw blurRad="38100" dist="38100" dir="2700000" algn="tl">
                    <a:srgbClr val="000000">
                      <a:alpha val="43137"/>
                    </a:srgbClr>
                  </a:outerShdw>
                </a:effectLst>
                <a:latin typeface="Times New Roman" pitchFamily="18" charset="0"/>
                <a:cs typeface="Times New Roman" pitchFamily="18" charset="0"/>
              </a:rPr>
              <a:t> </a:t>
            </a:r>
            <a:r>
              <a:rPr lang="en-US" sz="3200" b="1" dirty="0" err="1" smtClean="0">
                <a:solidFill>
                  <a:srgbClr val="C00000"/>
                </a:solidFill>
                <a:effectLst>
                  <a:outerShdw blurRad="38100" dist="38100" dir="2700000" algn="tl">
                    <a:srgbClr val="000000">
                      <a:alpha val="43137"/>
                    </a:srgbClr>
                  </a:outerShdw>
                </a:effectLst>
                <a:latin typeface="Times New Roman" pitchFamily="18" charset="0"/>
                <a:cs typeface="Times New Roman" pitchFamily="18" charset="0"/>
              </a:rPr>
              <a:t>Khaled,M.D</a:t>
            </a:r>
            <a:r>
              <a:rPr lang="en-US" sz="3200" b="1" dirty="0" smtClean="0">
                <a:solidFill>
                  <a:srgbClr val="C00000"/>
                </a:solidFill>
                <a:effectLst>
                  <a:outerShdw blurRad="38100" dist="38100" dir="2700000" algn="tl">
                    <a:srgbClr val="000000">
                      <a:alpha val="43137"/>
                    </a:srgbClr>
                  </a:outerShdw>
                </a:effectLst>
                <a:latin typeface="Times New Roman" pitchFamily="18" charset="0"/>
                <a:cs typeface="Times New Roman" pitchFamily="18" charset="0"/>
              </a:rPr>
              <a:t>,  Ob/</a:t>
            </a:r>
            <a:r>
              <a:rPr lang="en-US" sz="3200" b="1" dirty="0" err="1" smtClean="0">
                <a:solidFill>
                  <a:srgbClr val="C00000"/>
                </a:solidFill>
                <a:effectLst>
                  <a:outerShdw blurRad="38100" dist="38100" dir="2700000" algn="tl">
                    <a:srgbClr val="000000">
                      <a:alpha val="43137"/>
                    </a:srgbClr>
                  </a:outerShdw>
                </a:effectLst>
                <a:latin typeface="Times New Roman" pitchFamily="18" charset="0"/>
                <a:cs typeface="Times New Roman" pitchFamily="18" charset="0"/>
              </a:rPr>
              <a:t>Gyn</a:t>
            </a:r>
            <a:endParaRPr lang="en-US" sz="3200" b="1" dirty="0" smtClean="0">
              <a:solidFill>
                <a:srgbClr val="C00000"/>
              </a:solidFill>
              <a:effectLst>
                <a:outerShdw blurRad="38100" dist="38100" dir="2700000" algn="tl">
                  <a:srgbClr val="000000">
                    <a:alpha val="43137"/>
                  </a:srgbClr>
                </a:outerShdw>
              </a:effectLst>
              <a:latin typeface="Times New Roman" pitchFamily="18" charset="0"/>
              <a:cs typeface="Times New Roman" pitchFamily="18" charset="0"/>
            </a:endParaRPr>
          </a:p>
          <a:p>
            <a:r>
              <a:rPr lang="en-US" sz="3200" b="1" dirty="0" smtClean="0">
                <a:solidFill>
                  <a:srgbClr val="C00000"/>
                </a:solidFill>
                <a:effectLst>
                  <a:outerShdw blurRad="38100" dist="38100" dir="2700000" algn="tl">
                    <a:srgbClr val="000000">
                      <a:alpha val="43137"/>
                    </a:srgbClr>
                  </a:outerShdw>
                </a:effectLst>
                <a:latin typeface="Times New Roman" pitchFamily="18" charset="0"/>
                <a:cs typeface="Times New Roman" pitchFamily="18" charset="0"/>
              </a:rPr>
              <a:t>SRH regional consultant</a:t>
            </a:r>
            <a:endParaRPr lang="en-US" sz="3200" b="1" dirty="0">
              <a:solidFill>
                <a:srgbClr val="C00000"/>
              </a:solidFill>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4" name="TextBox 3"/>
          <p:cNvSpPr txBox="1"/>
          <p:nvPr/>
        </p:nvSpPr>
        <p:spPr>
          <a:xfrm>
            <a:off x="6891897" y="6059251"/>
            <a:ext cx="184666" cy="369332"/>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val="411854840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720435" y="540331"/>
            <a:ext cx="8035637" cy="5710527"/>
          </a:xfrm>
        </p:spPr>
        <p:txBody>
          <a:bodyPr>
            <a:normAutofit fontScale="55000" lnSpcReduction="20000"/>
          </a:bodyPr>
          <a:lstStyle/>
          <a:p>
            <a:pPr>
              <a:buNone/>
            </a:pPr>
            <a:r>
              <a:rPr lang="en-US" sz="5100" b="1" dirty="0" smtClean="0">
                <a:solidFill>
                  <a:srgbClr val="C00000"/>
                </a:solidFill>
                <a:effectLst>
                  <a:outerShdw blurRad="38100" dist="38100" dir="2700000" algn="tl">
                    <a:srgbClr val="000000">
                      <a:alpha val="43137"/>
                    </a:srgbClr>
                  </a:outerShdw>
                </a:effectLst>
                <a:latin typeface="Times New Roman" pitchFamily="18" charset="0"/>
                <a:cs typeface="Times New Roman" pitchFamily="18" charset="0"/>
              </a:rPr>
              <a:t>Where are we in Egypt:</a:t>
            </a:r>
          </a:p>
          <a:p>
            <a:pPr marL="0" indent="0">
              <a:buNone/>
            </a:pPr>
            <a:endParaRPr lang="en-US" dirty="0" smtClean="0"/>
          </a:p>
          <a:p>
            <a:pPr>
              <a:buClr>
                <a:srgbClr val="C00000"/>
              </a:buClr>
              <a:buFont typeface="Wingdings" pitchFamily="2" charset="2"/>
              <a:buChar char="§"/>
            </a:pPr>
            <a:r>
              <a:rPr lang="en-US" sz="4900" dirty="0" smtClean="0">
                <a:latin typeface="Times New Roman" pitchFamily="18" charset="0"/>
                <a:cs typeface="Times New Roman" pitchFamily="18" charset="0"/>
              </a:rPr>
              <a:t>Egypt has a network of 5400 SDPs units (around 3500 PHCUs) that cover the population.</a:t>
            </a:r>
          </a:p>
          <a:p>
            <a:pPr>
              <a:buClr>
                <a:srgbClr val="C00000"/>
              </a:buClr>
              <a:buNone/>
            </a:pPr>
            <a:endParaRPr lang="en-US" sz="1900" dirty="0" smtClean="0">
              <a:latin typeface="Times New Roman" pitchFamily="18" charset="0"/>
              <a:cs typeface="Times New Roman" pitchFamily="18" charset="0"/>
            </a:endParaRPr>
          </a:p>
          <a:p>
            <a:pPr>
              <a:buClr>
                <a:srgbClr val="C00000"/>
              </a:buClr>
              <a:buFont typeface="Wingdings" pitchFamily="2" charset="2"/>
              <a:buChar char="§"/>
            </a:pPr>
            <a:r>
              <a:rPr lang="en-US" sz="4900" dirty="0" smtClean="0">
                <a:latin typeface="Times New Roman" pitchFamily="18" charset="0"/>
                <a:cs typeface="Times New Roman" pitchFamily="18" charset="0"/>
              </a:rPr>
              <a:t>Basic RH services including FP and MCH are provided in the majority of units except safe deliveries are provided at selected facilities and the higher levels. </a:t>
            </a:r>
          </a:p>
          <a:p>
            <a:pPr>
              <a:buClr>
                <a:srgbClr val="C00000"/>
              </a:buClr>
              <a:buNone/>
            </a:pPr>
            <a:endParaRPr lang="en-US" sz="1900" dirty="0" smtClean="0">
              <a:latin typeface="Times New Roman" pitchFamily="18" charset="0"/>
              <a:cs typeface="Times New Roman" pitchFamily="18" charset="0"/>
            </a:endParaRPr>
          </a:p>
          <a:p>
            <a:pPr>
              <a:buClr>
                <a:srgbClr val="C00000"/>
              </a:buClr>
              <a:buFont typeface="Wingdings" pitchFamily="2" charset="2"/>
              <a:buChar char="§"/>
            </a:pPr>
            <a:r>
              <a:rPr lang="en-US" sz="4900" dirty="0" smtClean="0">
                <a:latin typeface="Times New Roman" pitchFamily="18" charset="0"/>
                <a:cs typeface="Times New Roman" pitchFamily="18" charset="0"/>
              </a:rPr>
              <a:t>National FP guidelines were revised to include RTIs services but assessment of the actual integration and provision of services is recommended.</a:t>
            </a:r>
          </a:p>
          <a:p>
            <a:pPr>
              <a:buClr>
                <a:srgbClr val="C00000"/>
              </a:buClr>
              <a:buNone/>
            </a:pPr>
            <a:endParaRPr lang="en-US" sz="1900" dirty="0" smtClean="0">
              <a:latin typeface="Times New Roman" pitchFamily="18" charset="0"/>
              <a:cs typeface="Times New Roman" pitchFamily="18" charset="0"/>
            </a:endParaRPr>
          </a:p>
          <a:p>
            <a:pPr>
              <a:buClr>
                <a:srgbClr val="C00000"/>
              </a:buClr>
              <a:buFont typeface="Wingdings" pitchFamily="2" charset="2"/>
              <a:buChar char="§"/>
            </a:pPr>
            <a:r>
              <a:rPr lang="en-US" sz="4900" dirty="0" smtClean="0">
                <a:latin typeface="Times New Roman" pitchFamily="18" charset="0"/>
                <a:cs typeface="Times New Roman" pitchFamily="18" charset="0"/>
              </a:rPr>
              <a:t>Attempts of integration started under the USAID supported </a:t>
            </a:r>
            <a:r>
              <a:rPr lang="en-US" sz="4900" dirty="0" err="1" smtClean="0">
                <a:latin typeface="Times New Roman" pitchFamily="18" charset="0"/>
                <a:cs typeface="Times New Roman" pitchFamily="18" charset="0"/>
              </a:rPr>
              <a:t>programme</a:t>
            </a:r>
            <a:r>
              <a:rPr lang="en-US" sz="4900" dirty="0" smtClean="0">
                <a:latin typeface="Times New Roman" pitchFamily="18" charset="0"/>
                <a:cs typeface="Times New Roman" pitchFamily="18" charset="0"/>
              </a:rPr>
              <a:t> (TAKAMOL) through development of guidelines and training of health providers, </a:t>
            </a:r>
            <a:r>
              <a:rPr lang="en-US" sz="4900" dirty="0" err="1" smtClean="0">
                <a:latin typeface="Times New Roman" pitchFamily="18" charset="0"/>
                <a:cs typeface="Times New Roman" pitchFamily="18" charset="0"/>
              </a:rPr>
              <a:t>operationalization</a:t>
            </a:r>
            <a:r>
              <a:rPr lang="en-US" sz="4900" dirty="0" smtClean="0">
                <a:latin typeface="Times New Roman" pitchFamily="18" charset="0"/>
                <a:cs typeface="Times New Roman" pitchFamily="18" charset="0"/>
              </a:rPr>
              <a:t> and sustainability?</a:t>
            </a:r>
          </a:p>
          <a:p>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338328"/>
            <a:ext cx="8298873" cy="6020908"/>
          </a:xfrm>
        </p:spPr>
        <p:txBody>
          <a:bodyPr>
            <a:normAutofit/>
          </a:bodyPr>
          <a:lstStyle/>
          <a:p>
            <a:pPr>
              <a:buClr>
                <a:srgbClr val="C00000"/>
              </a:buClr>
              <a:buFont typeface="Wingdings" pitchFamily="2" charset="2"/>
              <a:buChar char="§"/>
            </a:pPr>
            <a:r>
              <a:rPr lang="en-US" sz="3000" dirty="0" smtClean="0">
                <a:latin typeface="Times New Roman" pitchFamily="18" charset="0"/>
                <a:cs typeface="Times New Roman" pitchFamily="18" charset="0"/>
              </a:rPr>
              <a:t>UNFPA supported selected </a:t>
            </a:r>
            <a:r>
              <a:rPr lang="en-US" sz="3000" dirty="0" err="1" smtClean="0">
                <a:latin typeface="Times New Roman" pitchFamily="18" charset="0"/>
                <a:cs typeface="Times New Roman" pitchFamily="18" charset="0"/>
              </a:rPr>
              <a:t>programmes</a:t>
            </a:r>
            <a:r>
              <a:rPr lang="en-US" sz="3000" dirty="0" smtClean="0">
                <a:latin typeface="Times New Roman" pitchFamily="18" charset="0"/>
                <a:cs typeface="Times New Roman" pitchFamily="18" charset="0"/>
              </a:rPr>
              <a:t> for integration through the 8</a:t>
            </a:r>
            <a:r>
              <a:rPr lang="en-US" sz="3000" baseline="30000" dirty="0" smtClean="0">
                <a:latin typeface="Times New Roman" pitchFamily="18" charset="0"/>
                <a:cs typeface="Times New Roman" pitchFamily="18" charset="0"/>
              </a:rPr>
              <a:t>th</a:t>
            </a:r>
            <a:r>
              <a:rPr lang="en-US" sz="3000" dirty="0" smtClean="0">
                <a:latin typeface="Times New Roman" pitchFamily="18" charset="0"/>
                <a:cs typeface="Times New Roman" pitchFamily="18" charset="0"/>
              </a:rPr>
              <a:t> and 9</a:t>
            </a:r>
            <a:r>
              <a:rPr lang="en-US" sz="3000" baseline="30000" dirty="0" smtClean="0">
                <a:latin typeface="Times New Roman" pitchFamily="18" charset="0"/>
                <a:cs typeface="Times New Roman" pitchFamily="18" charset="0"/>
              </a:rPr>
              <a:t>th</a:t>
            </a:r>
            <a:r>
              <a:rPr lang="en-US" sz="3000" dirty="0" smtClean="0">
                <a:latin typeface="Times New Roman" pitchFamily="18" charset="0"/>
                <a:cs typeface="Times New Roman" pitchFamily="18" charset="0"/>
              </a:rPr>
              <a:t> cycles including:</a:t>
            </a:r>
          </a:p>
          <a:p>
            <a:pPr>
              <a:buClr>
                <a:srgbClr val="C00000"/>
              </a:buClr>
              <a:buNone/>
            </a:pPr>
            <a:endParaRPr lang="en-US" sz="1200" b="1" dirty="0" smtClean="0">
              <a:latin typeface="Times New Roman" pitchFamily="18" charset="0"/>
              <a:cs typeface="Times New Roman" pitchFamily="18" charset="0"/>
            </a:endParaRPr>
          </a:p>
          <a:p>
            <a:pPr marL="581343" lvl="2" indent="0">
              <a:buClr>
                <a:srgbClr val="C00000"/>
              </a:buClr>
              <a:buFont typeface="Wingdings" pitchFamily="2" charset="2"/>
              <a:buChar char="Ø"/>
            </a:pPr>
            <a:r>
              <a:rPr lang="en-US" sz="2600" dirty="0" smtClean="0">
                <a:latin typeface="Times New Roman" pitchFamily="18" charset="0"/>
                <a:cs typeface="Times New Roman" pitchFamily="18" charset="0"/>
              </a:rPr>
              <a:t>Integration of post abortion care in </a:t>
            </a:r>
            <a:r>
              <a:rPr lang="en-US" sz="2600" dirty="0" err="1" smtClean="0">
                <a:latin typeface="Times New Roman" pitchFamily="18" charset="0"/>
                <a:cs typeface="Times New Roman" pitchFamily="18" charset="0"/>
              </a:rPr>
              <a:t>Atfeeh</a:t>
            </a:r>
            <a:r>
              <a:rPr lang="en-US" sz="2600" dirty="0" smtClean="0">
                <a:latin typeface="Times New Roman" pitchFamily="18" charset="0"/>
                <a:cs typeface="Times New Roman" pitchFamily="18" charset="0"/>
              </a:rPr>
              <a:t> districts in collaboration with </a:t>
            </a:r>
            <a:r>
              <a:rPr lang="en-US" sz="2600" dirty="0" err="1" smtClean="0">
                <a:latin typeface="Times New Roman" pitchFamily="18" charset="0"/>
                <a:cs typeface="Times New Roman" pitchFamily="18" charset="0"/>
              </a:rPr>
              <a:t>Gynuity</a:t>
            </a:r>
            <a:r>
              <a:rPr lang="en-US" sz="2600" dirty="0" smtClean="0">
                <a:latin typeface="Times New Roman" pitchFamily="18" charset="0"/>
                <a:cs typeface="Times New Roman" pitchFamily="18" charset="0"/>
              </a:rPr>
              <a:t> international where service provides were trained on medical management of cases of incomplete abortion , Egypt experience was published and --presented in international conferences, however, Scaling up was stopped ??</a:t>
            </a:r>
          </a:p>
          <a:p>
            <a:pPr marL="581343" lvl="2" indent="0">
              <a:buClr>
                <a:srgbClr val="C00000"/>
              </a:buClr>
              <a:buNone/>
            </a:pPr>
            <a:endParaRPr lang="en-US" sz="1300" dirty="0" smtClean="0">
              <a:latin typeface="Times New Roman" pitchFamily="18" charset="0"/>
              <a:cs typeface="Times New Roman" pitchFamily="18" charset="0"/>
            </a:endParaRPr>
          </a:p>
          <a:p>
            <a:pPr marL="581343" lvl="2" indent="0">
              <a:buClr>
                <a:srgbClr val="C00000"/>
              </a:buClr>
              <a:buFont typeface="Wingdings" pitchFamily="2" charset="2"/>
              <a:buChar char="Ø"/>
            </a:pPr>
            <a:r>
              <a:rPr lang="en-US" sz="2600" dirty="0" smtClean="0">
                <a:latin typeface="Times New Roman" pitchFamily="18" charset="0"/>
                <a:cs typeface="Times New Roman" pitchFamily="18" charset="0"/>
              </a:rPr>
              <a:t>Introduction of cervical cancer screening using VIA (visual inspection with acetic acid) as and effective screening modality in low resource settings as a collaborative work between </a:t>
            </a:r>
            <a:r>
              <a:rPr lang="en-US" sz="2600" dirty="0" err="1" smtClean="0">
                <a:latin typeface="Times New Roman" pitchFamily="18" charset="0"/>
                <a:cs typeface="Times New Roman" pitchFamily="18" charset="0"/>
              </a:rPr>
              <a:t>Mansoura</a:t>
            </a:r>
            <a:r>
              <a:rPr lang="en-US" sz="2600" dirty="0" smtClean="0">
                <a:latin typeface="Times New Roman" pitchFamily="18" charset="0"/>
                <a:cs typeface="Times New Roman" pitchFamily="18" charset="0"/>
              </a:rPr>
              <a:t> university and </a:t>
            </a:r>
            <a:r>
              <a:rPr lang="en-US" sz="2600" dirty="0" err="1" smtClean="0">
                <a:latin typeface="Times New Roman" pitchFamily="18" charset="0"/>
                <a:cs typeface="Times New Roman" pitchFamily="18" charset="0"/>
              </a:rPr>
              <a:t>Dakahlia</a:t>
            </a:r>
            <a:r>
              <a:rPr lang="en-US" sz="2600" dirty="0" smtClean="0">
                <a:latin typeface="Times New Roman" pitchFamily="18" charset="0"/>
                <a:cs typeface="Times New Roman" pitchFamily="18" charset="0"/>
              </a:rPr>
              <a:t> directorate .. Scaling up was not considered.</a:t>
            </a:r>
          </a:p>
          <a:p>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872067" y="858982"/>
            <a:ext cx="7408333" cy="5267181"/>
          </a:xfrm>
        </p:spPr>
        <p:txBody>
          <a:bodyPr/>
          <a:lstStyle/>
          <a:p>
            <a:pPr>
              <a:buClr>
                <a:srgbClr val="C00000"/>
              </a:buClr>
              <a:buFont typeface="Wingdings" pitchFamily="2" charset="2"/>
              <a:buChar char="§"/>
            </a:pPr>
            <a:r>
              <a:rPr lang="en-US" sz="2800" dirty="0" smtClean="0">
                <a:latin typeface="Times New Roman" pitchFamily="18" charset="0"/>
                <a:cs typeface="Times New Roman" pitchFamily="18" charset="0"/>
              </a:rPr>
              <a:t>Establishment of adolescents/youth package of services in 12 urban PHCUs waiting for an assessment study to decide on scaling up.</a:t>
            </a:r>
          </a:p>
          <a:p>
            <a:pPr>
              <a:buClr>
                <a:srgbClr val="C00000"/>
              </a:buClr>
              <a:buNone/>
            </a:pPr>
            <a:endParaRPr lang="en-US" sz="1800" dirty="0" smtClean="0">
              <a:latin typeface="Times New Roman" pitchFamily="18" charset="0"/>
              <a:cs typeface="Times New Roman" pitchFamily="18" charset="0"/>
            </a:endParaRPr>
          </a:p>
          <a:p>
            <a:pPr>
              <a:buClr>
                <a:srgbClr val="C00000"/>
              </a:buClr>
              <a:buFont typeface="Wingdings" pitchFamily="2" charset="2"/>
              <a:buChar char="§"/>
            </a:pPr>
            <a:r>
              <a:rPr lang="en-US" sz="2800" dirty="0" smtClean="0">
                <a:latin typeface="Times New Roman" pitchFamily="18" charset="0"/>
                <a:cs typeface="Times New Roman" pitchFamily="18" charset="0"/>
              </a:rPr>
              <a:t>Integration of GBV in service delivery is ongoing but still at the higher level.</a:t>
            </a:r>
          </a:p>
          <a:p>
            <a:pPr>
              <a:buClr>
                <a:srgbClr val="C00000"/>
              </a:buClr>
              <a:buNone/>
            </a:pPr>
            <a:endParaRPr lang="en-US" sz="1800" dirty="0" smtClean="0">
              <a:latin typeface="Times New Roman" pitchFamily="18" charset="0"/>
              <a:cs typeface="Times New Roman" pitchFamily="18" charset="0"/>
            </a:endParaRPr>
          </a:p>
          <a:p>
            <a:pPr>
              <a:buClr>
                <a:srgbClr val="C00000"/>
              </a:buClr>
              <a:buFont typeface="Wingdings" pitchFamily="2" charset="2"/>
              <a:buChar char="§"/>
            </a:pPr>
            <a:r>
              <a:rPr lang="en-US" sz="2800" dirty="0" smtClean="0">
                <a:latin typeface="Times New Roman" pitchFamily="18" charset="0"/>
                <a:cs typeface="Times New Roman" pitchFamily="18" charset="0"/>
              </a:rPr>
              <a:t>Efforts of raising awareness among health providers to end </a:t>
            </a:r>
            <a:r>
              <a:rPr lang="en-US" sz="2800" dirty="0" err="1" smtClean="0">
                <a:latin typeface="Times New Roman" pitchFamily="18" charset="0"/>
                <a:cs typeface="Times New Roman" pitchFamily="18" charset="0"/>
              </a:rPr>
              <a:t>medicalization</a:t>
            </a:r>
            <a:r>
              <a:rPr lang="en-US" sz="2800" dirty="0" smtClean="0">
                <a:latin typeface="Times New Roman" pitchFamily="18" charset="0"/>
                <a:cs typeface="Times New Roman" pitchFamily="18" charset="0"/>
              </a:rPr>
              <a:t> of FGM is in progress. </a:t>
            </a:r>
          </a:p>
          <a:p>
            <a:endParaRPr lang="en-US" dirty="0" smtClean="0"/>
          </a:p>
          <a:p>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872067" y="1591056"/>
            <a:ext cx="7408333" cy="4535107"/>
          </a:xfrm>
        </p:spPr>
        <p:txBody>
          <a:bodyPr>
            <a:normAutofit/>
          </a:bodyPr>
          <a:lstStyle/>
          <a:p>
            <a:pPr marL="0" indent="0">
              <a:buNone/>
            </a:pPr>
            <a:r>
              <a:rPr lang="en-US" sz="2800" dirty="0" smtClean="0">
                <a:latin typeface="Times New Roman" pitchFamily="18" charset="0"/>
                <a:cs typeface="Times New Roman" pitchFamily="18" charset="0"/>
              </a:rPr>
              <a:t>There is limited progress in the process of RH integration …</a:t>
            </a:r>
          </a:p>
          <a:p>
            <a:pPr marL="0" indent="0">
              <a:buNone/>
            </a:pPr>
            <a:r>
              <a:rPr lang="en-US" sz="2800" dirty="0" smtClean="0">
                <a:latin typeface="Times New Roman" pitchFamily="18" charset="0"/>
                <a:cs typeface="Times New Roman" pitchFamily="18" charset="0"/>
              </a:rPr>
              <a:t>   Why ???</a:t>
            </a:r>
          </a:p>
          <a:p>
            <a:pPr marL="0" indent="0">
              <a:buNone/>
            </a:pPr>
            <a:endParaRPr lang="en-US" sz="2800" dirty="0" smtClean="0">
              <a:latin typeface="Times New Roman" pitchFamily="18" charset="0"/>
              <a:cs typeface="Times New Roman" pitchFamily="18" charset="0"/>
            </a:endParaRPr>
          </a:p>
          <a:p>
            <a:pPr>
              <a:buClr>
                <a:srgbClr val="C00000"/>
              </a:buClr>
              <a:buFont typeface="Wingdings" pitchFamily="2" charset="2"/>
              <a:buChar char="§"/>
            </a:pPr>
            <a:r>
              <a:rPr lang="en-US" sz="2800" smtClean="0">
                <a:latin typeface="Times New Roman" pitchFamily="18" charset="0"/>
                <a:cs typeface="Times New Roman" pitchFamily="18" charset="0"/>
              </a:rPr>
              <a:t>Political </a:t>
            </a:r>
            <a:r>
              <a:rPr lang="en-US" sz="2800" smtClean="0">
                <a:latin typeface="Times New Roman" pitchFamily="18" charset="0"/>
                <a:cs typeface="Times New Roman" pitchFamily="18" charset="0"/>
              </a:rPr>
              <a:t>will </a:t>
            </a:r>
            <a:r>
              <a:rPr lang="en-US" sz="2800" dirty="0" smtClean="0">
                <a:latin typeface="Times New Roman" pitchFamily="18" charset="0"/>
                <a:cs typeface="Times New Roman" pitchFamily="18" charset="0"/>
              </a:rPr>
              <a:t>???</a:t>
            </a:r>
          </a:p>
          <a:p>
            <a:pPr>
              <a:buClr>
                <a:srgbClr val="C00000"/>
              </a:buClr>
              <a:buFont typeface="Wingdings" pitchFamily="2" charset="2"/>
              <a:buChar char="§"/>
            </a:pPr>
            <a:r>
              <a:rPr lang="en-US" sz="2800" dirty="0" smtClean="0">
                <a:latin typeface="Times New Roman" pitchFamily="18" charset="0"/>
                <a:cs typeface="Times New Roman" pitchFamily="18" charset="0"/>
              </a:rPr>
              <a:t>Culture of verticality ( staying in the comfort zone  of stand alone </a:t>
            </a:r>
            <a:r>
              <a:rPr lang="en-US" sz="2800" dirty="0" err="1" smtClean="0">
                <a:latin typeface="Times New Roman" pitchFamily="18" charset="0"/>
                <a:cs typeface="Times New Roman" pitchFamily="18" charset="0"/>
              </a:rPr>
              <a:t>programmes</a:t>
            </a:r>
            <a:r>
              <a:rPr lang="en-US" sz="2800" dirty="0" smtClean="0">
                <a:latin typeface="Times New Roman" pitchFamily="18" charset="0"/>
                <a:cs typeface="Times New Roman" pitchFamily="18" charset="0"/>
              </a:rPr>
              <a:t>)</a:t>
            </a:r>
          </a:p>
          <a:p>
            <a:pPr>
              <a:buClr>
                <a:srgbClr val="C00000"/>
              </a:buClr>
              <a:buFont typeface="Wingdings" pitchFamily="2" charset="2"/>
              <a:buChar char="§"/>
            </a:pPr>
            <a:r>
              <a:rPr lang="en-US" sz="2800" dirty="0" smtClean="0">
                <a:latin typeface="Times New Roman" pitchFamily="18" charset="0"/>
                <a:cs typeface="Times New Roman" pitchFamily="18" charset="0"/>
              </a:rPr>
              <a:t>Competence of health providers  </a:t>
            </a:r>
            <a:endParaRPr lang="en-US" sz="2800" dirty="0">
              <a:latin typeface="Times New Roman" pitchFamily="18" charset="0"/>
              <a:cs typeface="Times New Roman" pitchFamily="18" charset="0"/>
            </a:endParaRPr>
          </a:p>
        </p:txBody>
      </p:sp>
      <p:sp>
        <p:nvSpPr>
          <p:cNvPr id="3" name="Title 2"/>
          <p:cNvSpPr>
            <a:spLocks noGrp="1"/>
          </p:cNvSpPr>
          <p:nvPr>
            <p:ph type="title"/>
          </p:nvPr>
        </p:nvSpPr>
        <p:spPr/>
        <p:txBody>
          <a:bodyPr/>
          <a:lstStyle/>
          <a:p>
            <a:pPr algn="l"/>
            <a:r>
              <a:rPr lang="en-US" sz="3200" b="1" dirty="0" smtClean="0">
                <a:solidFill>
                  <a:srgbClr val="C00000"/>
                </a:solidFill>
                <a:effectLst>
                  <a:outerShdw blurRad="38100" dist="38100" dir="2700000" algn="tl">
                    <a:srgbClr val="000000">
                      <a:alpha val="43137"/>
                    </a:srgbClr>
                  </a:outerShdw>
                </a:effectLst>
                <a:latin typeface="Times New Roman" pitchFamily="18" charset="0"/>
                <a:ea typeface="+mn-ea"/>
                <a:cs typeface="Times New Roman" pitchFamily="18" charset="0"/>
              </a:rPr>
              <a:t>Conclusion:</a:t>
            </a: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872067" y="526460"/>
            <a:ext cx="7408333" cy="5544283"/>
          </a:xfrm>
        </p:spPr>
        <p:txBody>
          <a:bodyPr>
            <a:normAutofit/>
          </a:bodyPr>
          <a:lstStyle/>
          <a:p>
            <a:pPr>
              <a:buClr>
                <a:srgbClr val="C00000"/>
              </a:buClr>
              <a:buNone/>
            </a:pPr>
            <a:r>
              <a:rPr lang="en-US" sz="3200" b="1" dirty="0" smtClean="0">
                <a:solidFill>
                  <a:srgbClr val="C00000"/>
                </a:solidFill>
                <a:effectLst>
                  <a:outerShdw blurRad="38100" dist="38100" dir="2700000" algn="tl">
                    <a:srgbClr val="000000">
                      <a:alpha val="43137"/>
                    </a:srgbClr>
                  </a:outerShdw>
                </a:effectLst>
                <a:latin typeface="Times New Roman" pitchFamily="18" charset="0"/>
                <a:cs typeface="Times New Roman" pitchFamily="18" charset="0"/>
              </a:rPr>
              <a:t>Recommendations:</a:t>
            </a:r>
          </a:p>
          <a:p>
            <a:pPr>
              <a:buClr>
                <a:srgbClr val="C00000"/>
              </a:buClr>
              <a:buNone/>
            </a:pPr>
            <a:endParaRPr lang="en-US" sz="1800" dirty="0" smtClean="0"/>
          </a:p>
          <a:p>
            <a:pPr>
              <a:buClr>
                <a:srgbClr val="C00000"/>
              </a:buClr>
              <a:buFont typeface="Wingdings" pitchFamily="2" charset="2"/>
              <a:buChar char="§"/>
            </a:pPr>
            <a:r>
              <a:rPr lang="en-US" sz="2800" dirty="0" smtClean="0">
                <a:latin typeface="Times New Roman" pitchFamily="18" charset="0"/>
                <a:cs typeface="Times New Roman" pitchFamily="18" charset="0"/>
              </a:rPr>
              <a:t>We need to work progressively on policy and advocacy </a:t>
            </a:r>
          </a:p>
          <a:p>
            <a:pPr marL="0" indent="0">
              <a:buClr>
                <a:srgbClr val="C00000"/>
              </a:buClr>
              <a:buNone/>
            </a:pPr>
            <a:r>
              <a:rPr lang="en-US" sz="2800" dirty="0" smtClean="0">
                <a:latin typeface="Times New Roman" pitchFamily="18" charset="0"/>
                <a:cs typeface="Times New Roman" pitchFamily="18" charset="0"/>
              </a:rPr>
              <a:t>        - Political commitment </a:t>
            </a:r>
          </a:p>
          <a:p>
            <a:pPr marL="0" indent="0">
              <a:buClr>
                <a:srgbClr val="C00000"/>
              </a:buClr>
              <a:buNone/>
            </a:pPr>
            <a:r>
              <a:rPr lang="en-US" sz="2800" dirty="0" smtClean="0">
                <a:latin typeface="Times New Roman" pitchFamily="18" charset="0"/>
                <a:cs typeface="Times New Roman" pitchFamily="18" charset="0"/>
              </a:rPr>
              <a:t>        - champions of advocacy </a:t>
            </a:r>
          </a:p>
          <a:p>
            <a:pPr marL="0" indent="0">
              <a:buClr>
                <a:srgbClr val="C00000"/>
              </a:buClr>
              <a:buFont typeface="Wingdings" pitchFamily="2" charset="2"/>
              <a:buChar char="§"/>
            </a:pPr>
            <a:r>
              <a:rPr lang="en-US" sz="2800" dirty="0" smtClean="0">
                <a:latin typeface="Times New Roman" pitchFamily="18" charset="0"/>
                <a:cs typeface="Times New Roman" pitchFamily="18" charset="0"/>
              </a:rPr>
              <a:t>  Competency of Health providers </a:t>
            </a:r>
          </a:p>
          <a:p>
            <a:pPr marL="0" indent="0">
              <a:buClr>
                <a:srgbClr val="C00000"/>
              </a:buClr>
              <a:buNone/>
            </a:pPr>
            <a:r>
              <a:rPr lang="en-US" sz="2800" dirty="0" smtClean="0">
                <a:latin typeface="Times New Roman" pitchFamily="18" charset="0"/>
                <a:cs typeface="Times New Roman" pitchFamily="18" charset="0"/>
              </a:rPr>
              <a:t>        - Under graduate medical education </a:t>
            </a:r>
          </a:p>
          <a:p>
            <a:pPr marL="0" indent="0">
              <a:buClr>
                <a:srgbClr val="C00000"/>
              </a:buClr>
              <a:buNone/>
            </a:pPr>
            <a:r>
              <a:rPr lang="en-US" sz="2800" dirty="0" smtClean="0">
                <a:latin typeface="Times New Roman" pitchFamily="18" charset="0"/>
                <a:cs typeface="Times New Roman" pitchFamily="18" charset="0"/>
              </a:rPr>
              <a:t>        - Pr eservice and in service training</a:t>
            </a:r>
          </a:p>
          <a:p>
            <a:pPr marL="0" indent="0">
              <a:buClr>
                <a:srgbClr val="C00000"/>
              </a:buClr>
              <a:buNone/>
            </a:pPr>
            <a:r>
              <a:rPr lang="en-US" sz="2800" dirty="0" smtClean="0">
                <a:latin typeface="Times New Roman" pitchFamily="18" charset="0"/>
                <a:cs typeface="Times New Roman" pitchFamily="18" charset="0"/>
              </a:rPr>
              <a:t>        -Continuous medical education  </a:t>
            </a:r>
          </a:p>
          <a:p>
            <a:pPr marL="0" indent="0">
              <a:buClr>
                <a:srgbClr val="C00000"/>
              </a:buClr>
              <a:buFont typeface="Wingdings" pitchFamily="2" charset="2"/>
              <a:buChar char="§"/>
            </a:pPr>
            <a:r>
              <a:rPr lang="en-US" sz="2800" dirty="0" smtClean="0">
                <a:latin typeface="Times New Roman" pitchFamily="18" charset="0"/>
                <a:cs typeface="Times New Roman" pitchFamily="18" charset="0"/>
              </a:rPr>
              <a:t>  Resource mobilization ?</a:t>
            </a:r>
          </a:p>
          <a:p>
            <a:pPr>
              <a:buClr>
                <a:srgbClr val="C00000"/>
              </a:buClr>
              <a:buFont typeface="Wingdings" pitchFamily="2" charset="2"/>
              <a:buChar char="§"/>
            </a:pPr>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872067" y="1591056"/>
            <a:ext cx="7408333" cy="4535107"/>
          </a:xfrm>
        </p:spPr>
        <p:txBody>
          <a:bodyPr/>
          <a:lstStyle/>
          <a:p>
            <a:pPr>
              <a:buClr>
                <a:srgbClr val="C00000"/>
              </a:buClr>
              <a:buFont typeface="Wingdings" pitchFamily="2" charset="2"/>
              <a:buChar char="§"/>
            </a:pPr>
            <a:r>
              <a:rPr lang="en-US" sz="2800" dirty="0" smtClean="0">
                <a:latin typeface="Times New Roman" pitchFamily="18" charset="0"/>
                <a:cs typeface="Times New Roman" pitchFamily="18" charset="0"/>
              </a:rPr>
              <a:t>The poor will continue to suffer (equity and equality/Human right issue). Those who depend mainly on the PHC in getting the services they need will not get them. </a:t>
            </a:r>
          </a:p>
          <a:p>
            <a:pPr>
              <a:buClr>
                <a:srgbClr val="C00000"/>
              </a:buClr>
              <a:buFont typeface="Wingdings" pitchFamily="2" charset="2"/>
              <a:buChar char="§"/>
            </a:pPr>
            <a:r>
              <a:rPr lang="en-US" sz="2800" dirty="0" smtClean="0">
                <a:latin typeface="Times New Roman" pitchFamily="18" charset="0"/>
                <a:cs typeface="Times New Roman" pitchFamily="18" charset="0"/>
              </a:rPr>
              <a:t>More burden on the health system.</a:t>
            </a:r>
          </a:p>
          <a:p>
            <a:pPr>
              <a:buClr>
                <a:srgbClr val="C00000"/>
              </a:buClr>
              <a:buFont typeface="Wingdings" pitchFamily="2" charset="2"/>
              <a:buChar char="§"/>
            </a:pPr>
            <a:r>
              <a:rPr lang="en-US" sz="2800" dirty="0" smtClean="0">
                <a:latin typeface="Times New Roman" pitchFamily="18" charset="0"/>
                <a:cs typeface="Times New Roman" pitchFamily="18" charset="0"/>
              </a:rPr>
              <a:t>Out of pocket expenditure will continue to increase ….. More poverty. </a:t>
            </a:r>
          </a:p>
          <a:p>
            <a:endParaRPr lang="en-US" dirty="0"/>
          </a:p>
        </p:txBody>
      </p:sp>
      <p:sp>
        <p:nvSpPr>
          <p:cNvPr id="3" name="Title 2"/>
          <p:cNvSpPr>
            <a:spLocks noGrp="1"/>
          </p:cNvSpPr>
          <p:nvPr>
            <p:ph type="title"/>
          </p:nvPr>
        </p:nvSpPr>
        <p:spPr/>
        <p:txBody>
          <a:bodyPr>
            <a:normAutofit/>
          </a:bodyPr>
          <a:lstStyle/>
          <a:p>
            <a:pPr algn="l"/>
            <a:r>
              <a:rPr lang="en-US" sz="3200" b="1" dirty="0" smtClean="0">
                <a:solidFill>
                  <a:srgbClr val="C00000"/>
                </a:solidFill>
                <a:effectLst>
                  <a:outerShdw blurRad="38100" dist="38100" dir="2700000" algn="tl">
                    <a:srgbClr val="000000">
                      <a:alpha val="43137"/>
                    </a:srgbClr>
                  </a:outerShdw>
                </a:effectLst>
                <a:latin typeface="Times New Roman" pitchFamily="18" charset="0"/>
                <a:ea typeface="+mn-ea"/>
                <a:cs typeface="Times New Roman" pitchFamily="18" charset="0"/>
              </a:rPr>
              <a:t>Risk of more delay in RH  integration:</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US"/>
          </a:p>
        </p:txBody>
      </p:sp>
      <p:sp>
        <p:nvSpPr>
          <p:cNvPr id="3" name="Title 2"/>
          <p:cNvSpPr>
            <a:spLocks noGrp="1"/>
          </p:cNvSpPr>
          <p:nvPr>
            <p:ph type="title"/>
          </p:nvPr>
        </p:nvSpPr>
        <p:spPr/>
        <p:txBody>
          <a:bodyPr/>
          <a:lstStyle/>
          <a:p>
            <a:endParaRPr 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872067" y="1607127"/>
            <a:ext cx="7408333" cy="3672369"/>
          </a:xfrm>
        </p:spPr>
        <p:txBody>
          <a:bodyPr>
            <a:normAutofit/>
          </a:bodyPr>
          <a:lstStyle/>
          <a:p>
            <a:pPr algn="ctr"/>
            <a:endParaRPr lang="en-US" sz="4000" dirty="0" smtClean="0">
              <a:solidFill>
                <a:schemeClr val="bg2">
                  <a:lumMod val="50000"/>
                </a:schemeClr>
              </a:solidFill>
              <a:effectLst>
                <a:outerShdw blurRad="38100" dist="38100" dir="2700000" algn="tl">
                  <a:srgbClr val="000000">
                    <a:alpha val="43137"/>
                  </a:srgbClr>
                </a:outerShdw>
              </a:effectLst>
            </a:endParaRPr>
          </a:p>
          <a:p>
            <a:pPr algn="ctr">
              <a:buNone/>
            </a:pPr>
            <a:r>
              <a:rPr lang="en-US" sz="3600" b="1" dirty="0" smtClean="0">
                <a:solidFill>
                  <a:srgbClr val="C00000"/>
                </a:solidFill>
                <a:effectLst>
                  <a:outerShdw blurRad="38100" dist="38100" dir="2700000" algn="tl">
                    <a:srgbClr val="000000">
                      <a:alpha val="43137"/>
                    </a:srgbClr>
                  </a:outerShdw>
                </a:effectLst>
                <a:latin typeface="Times New Roman" pitchFamily="18" charset="0"/>
                <a:cs typeface="Times New Roman" pitchFamily="18" charset="0"/>
              </a:rPr>
              <a:t>ICPD </a:t>
            </a:r>
            <a:r>
              <a:rPr lang="en-US" sz="3600" b="1" dirty="0" err="1" smtClean="0">
                <a:solidFill>
                  <a:srgbClr val="C00000"/>
                </a:solidFill>
                <a:effectLst>
                  <a:outerShdw blurRad="38100" dist="38100" dir="2700000" algn="tl">
                    <a:srgbClr val="000000">
                      <a:alpha val="43137"/>
                    </a:srgbClr>
                  </a:outerShdw>
                </a:effectLst>
                <a:latin typeface="Times New Roman" pitchFamily="18" charset="0"/>
                <a:cs typeface="Times New Roman" pitchFamily="18" charset="0"/>
              </a:rPr>
              <a:t>Programme</a:t>
            </a:r>
            <a:r>
              <a:rPr lang="en-US" sz="3600" b="1" dirty="0" smtClean="0">
                <a:solidFill>
                  <a:srgbClr val="C00000"/>
                </a:solidFill>
                <a:effectLst>
                  <a:outerShdw blurRad="38100" dist="38100" dir="2700000" algn="tl">
                    <a:srgbClr val="000000">
                      <a:alpha val="43137"/>
                    </a:srgbClr>
                  </a:outerShdw>
                </a:effectLst>
                <a:latin typeface="Times New Roman" pitchFamily="18" charset="0"/>
                <a:cs typeface="Times New Roman" pitchFamily="18" charset="0"/>
              </a:rPr>
              <a:t> of Action</a:t>
            </a:r>
          </a:p>
          <a:p>
            <a:pPr algn="ctr">
              <a:buNone/>
            </a:pPr>
            <a:endParaRPr lang="en-US" sz="3600" b="1" dirty="0" smtClean="0">
              <a:solidFill>
                <a:srgbClr val="C00000"/>
              </a:solidFill>
              <a:effectLst>
                <a:outerShdw blurRad="38100" dist="38100" dir="2700000" algn="tl">
                  <a:srgbClr val="000000">
                    <a:alpha val="43137"/>
                  </a:srgbClr>
                </a:outerShdw>
              </a:effectLst>
              <a:latin typeface="Times New Roman" pitchFamily="18" charset="0"/>
              <a:cs typeface="Times New Roman" pitchFamily="18" charset="0"/>
            </a:endParaRPr>
          </a:p>
          <a:p>
            <a:pPr algn="ctr">
              <a:buNone/>
            </a:pPr>
            <a:r>
              <a:rPr lang="en-US" sz="3600" b="1" dirty="0" smtClean="0">
                <a:solidFill>
                  <a:srgbClr val="C00000"/>
                </a:solidFill>
                <a:effectLst>
                  <a:outerShdw blurRad="38100" dist="38100" dir="2700000" algn="tl">
                    <a:srgbClr val="000000">
                      <a:alpha val="43137"/>
                    </a:srgbClr>
                  </a:outerShdw>
                </a:effectLst>
                <a:latin typeface="Times New Roman" pitchFamily="18" charset="0"/>
                <a:cs typeface="Times New Roman" pitchFamily="18" charset="0"/>
              </a:rPr>
              <a:t>Cairo 1994</a:t>
            </a:r>
          </a:p>
        </p:txBody>
      </p:sp>
    </p:spTree>
    <p:extLst>
      <p:ext uri="{BB962C8B-B14F-4D97-AF65-F5344CB8AC3E}">
        <p14:creationId xmlns:p14="http://schemas.microsoft.com/office/powerpoint/2010/main" val="76090235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78873" y="2272144"/>
            <a:ext cx="8007927" cy="3854019"/>
          </a:xfrm>
        </p:spPr>
        <p:txBody>
          <a:bodyPr>
            <a:normAutofit/>
          </a:bodyPr>
          <a:lstStyle/>
          <a:p>
            <a:pPr>
              <a:buClr>
                <a:srgbClr val="C00000"/>
              </a:buClr>
              <a:buFont typeface="Wingdings" pitchFamily="2" charset="2"/>
              <a:buChar char="§"/>
            </a:pPr>
            <a:r>
              <a:rPr lang="en-US" sz="3000" dirty="0" smtClean="0">
                <a:solidFill>
                  <a:schemeClr val="tx1"/>
                </a:solidFill>
                <a:latin typeface="Times New Roman" pitchFamily="18" charset="0"/>
                <a:cs typeface="Times New Roman" pitchFamily="18" charset="0"/>
              </a:rPr>
              <a:t>The ICPD </a:t>
            </a:r>
            <a:r>
              <a:rPr lang="en-US" sz="3000" dirty="0" err="1" smtClean="0">
                <a:solidFill>
                  <a:schemeClr val="tx1"/>
                </a:solidFill>
                <a:latin typeface="Times New Roman" pitchFamily="18" charset="0"/>
                <a:cs typeface="Times New Roman" pitchFamily="18" charset="0"/>
              </a:rPr>
              <a:t>Programme</a:t>
            </a:r>
            <a:r>
              <a:rPr lang="en-US" sz="3000" dirty="0" smtClean="0">
                <a:solidFill>
                  <a:schemeClr val="tx1"/>
                </a:solidFill>
                <a:latin typeface="Times New Roman" pitchFamily="18" charset="0"/>
                <a:cs typeface="Times New Roman" pitchFamily="18" charset="0"/>
              </a:rPr>
              <a:t> of Action defined RH as a state of complete physical, mental and social well-being and not merely the absence of disease or infirmity, in all matters relating to reproductive system and to its functions and processes.   </a:t>
            </a:r>
          </a:p>
          <a:p>
            <a:endParaRPr lang="en-US" dirty="0"/>
          </a:p>
        </p:txBody>
      </p:sp>
      <p:sp>
        <p:nvSpPr>
          <p:cNvPr id="3" name="Title 2"/>
          <p:cNvSpPr>
            <a:spLocks noGrp="1"/>
          </p:cNvSpPr>
          <p:nvPr>
            <p:ph type="title"/>
          </p:nvPr>
        </p:nvSpPr>
        <p:spPr>
          <a:xfrm>
            <a:off x="678874" y="1260762"/>
            <a:ext cx="8007926" cy="969817"/>
          </a:xfrm>
        </p:spPr>
        <p:txBody>
          <a:bodyPr>
            <a:normAutofit/>
          </a:bodyPr>
          <a:lstStyle/>
          <a:p>
            <a:pPr algn="l"/>
            <a:r>
              <a:rPr lang="en-US" sz="3200" b="1" dirty="0" smtClean="0">
                <a:solidFill>
                  <a:srgbClr val="C00000"/>
                </a:solidFill>
                <a:effectLst>
                  <a:outerShdw blurRad="38100" dist="38100" dir="2700000" algn="tl">
                    <a:srgbClr val="000000">
                      <a:alpha val="43137"/>
                    </a:srgbClr>
                  </a:outerShdw>
                </a:effectLst>
                <a:latin typeface="Times New Roman" pitchFamily="18" charset="0"/>
                <a:ea typeface="+mn-ea"/>
                <a:cs typeface="Times New Roman" pitchFamily="18" charset="0"/>
              </a:rPr>
              <a:t>Definition of Reproductive Health:</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872067" y="1814970"/>
            <a:ext cx="7408333" cy="5045508"/>
          </a:xfrm>
        </p:spPr>
        <p:txBody>
          <a:bodyPr>
            <a:normAutofit/>
          </a:bodyPr>
          <a:lstStyle/>
          <a:p>
            <a:pPr>
              <a:buClr>
                <a:srgbClr val="C00000"/>
              </a:buClr>
              <a:buFont typeface="Wingdings" pitchFamily="2" charset="2"/>
              <a:buChar char="§"/>
            </a:pPr>
            <a:r>
              <a:rPr lang="en-US" sz="3000" dirty="0" smtClean="0">
                <a:solidFill>
                  <a:schemeClr val="tx1"/>
                </a:solidFill>
                <a:latin typeface="Times New Roman" pitchFamily="18" charset="0"/>
                <a:cs typeface="Times New Roman" pitchFamily="18" charset="0"/>
              </a:rPr>
              <a:t>Implementation of the ICPD  POA required that all governments, civil society including non governmental organizations, donors and the UN system should give priority to SRH in the broader context of health- care reform  </a:t>
            </a:r>
          </a:p>
          <a:p>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872067" y="1094509"/>
            <a:ext cx="7731606" cy="5031654"/>
          </a:xfrm>
        </p:spPr>
        <p:txBody>
          <a:bodyPr/>
          <a:lstStyle/>
          <a:p>
            <a:pPr>
              <a:buNone/>
            </a:pPr>
            <a:r>
              <a:rPr lang="en-US" sz="3200" b="1" dirty="0" smtClean="0">
                <a:solidFill>
                  <a:srgbClr val="C00000"/>
                </a:solidFill>
                <a:effectLst>
                  <a:outerShdw blurRad="38100" dist="38100" dir="2700000" algn="tl">
                    <a:srgbClr val="000000">
                      <a:alpha val="43137"/>
                    </a:srgbClr>
                  </a:outerShdw>
                </a:effectLst>
                <a:latin typeface="Times New Roman" pitchFamily="18" charset="0"/>
                <a:cs typeface="Times New Roman" pitchFamily="18" charset="0"/>
              </a:rPr>
              <a:t>Governments were asked to take the following actions:</a:t>
            </a:r>
          </a:p>
          <a:p>
            <a:pPr>
              <a:buNone/>
            </a:pPr>
            <a:endParaRPr lang="en-US" sz="800" b="1" dirty="0" smtClean="0">
              <a:solidFill>
                <a:srgbClr val="C00000"/>
              </a:solidFill>
              <a:effectLst>
                <a:outerShdw blurRad="38100" dist="38100" dir="2700000" algn="tl">
                  <a:srgbClr val="000000">
                    <a:alpha val="43137"/>
                  </a:srgbClr>
                </a:outerShdw>
              </a:effectLst>
              <a:latin typeface="Times New Roman" pitchFamily="18" charset="0"/>
              <a:cs typeface="Times New Roman" pitchFamily="18" charset="0"/>
            </a:endParaRPr>
          </a:p>
          <a:p>
            <a:pPr>
              <a:buNone/>
            </a:pPr>
            <a:endParaRPr lang="en-US" sz="1400" b="1" dirty="0" smtClean="0">
              <a:solidFill>
                <a:schemeClr val="bg2">
                  <a:lumMod val="50000"/>
                </a:schemeClr>
              </a:solidFill>
              <a:effectLst>
                <a:outerShdw blurRad="38100" dist="38100" dir="2700000" algn="tl">
                  <a:srgbClr val="000000">
                    <a:alpha val="43137"/>
                  </a:srgbClr>
                </a:outerShdw>
              </a:effectLst>
            </a:endParaRPr>
          </a:p>
          <a:p>
            <a:pPr>
              <a:buClr>
                <a:srgbClr val="C00000"/>
              </a:buClr>
              <a:buFont typeface="Wingdings" pitchFamily="2" charset="2"/>
              <a:buChar char="§"/>
            </a:pPr>
            <a:r>
              <a:rPr lang="en-US" sz="2800" dirty="0" smtClean="0">
                <a:latin typeface="Times New Roman" pitchFamily="18" charset="0"/>
                <a:cs typeface="Times New Roman" pitchFamily="18" charset="0"/>
              </a:rPr>
              <a:t>Strengthening basic health systems.</a:t>
            </a:r>
          </a:p>
          <a:p>
            <a:pPr>
              <a:buClr>
                <a:srgbClr val="C00000"/>
              </a:buClr>
              <a:buNone/>
            </a:pPr>
            <a:endParaRPr lang="en-US" sz="1800" dirty="0" smtClean="0">
              <a:latin typeface="Times New Roman" pitchFamily="18" charset="0"/>
              <a:cs typeface="Times New Roman" pitchFamily="18" charset="0"/>
            </a:endParaRPr>
          </a:p>
          <a:p>
            <a:pPr>
              <a:buClr>
                <a:srgbClr val="C00000"/>
              </a:buClr>
              <a:buFont typeface="Wingdings" pitchFamily="2" charset="2"/>
              <a:buChar char="§"/>
            </a:pPr>
            <a:r>
              <a:rPr lang="en-US" sz="2800" dirty="0" smtClean="0">
                <a:latin typeface="Times New Roman" pitchFamily="18" charset="0"/>
                <a:cs typeface="Times New Roman" pitchFamily="18" charset="0"/>
              </a:rPr>
              <a:t>Ensure that all policies, strategies and all aspects of implementation of RH services respect all human rights and such services meet the health needs of  the life cycle, including the adolescents, address in equalities and inequities due to poverty.</a:t>
            </a:r>
          </a:p>
          <a:p>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872067" y="1080656"/>
            <a:ext cx="7593060" cy="5045508"/>
          </a:xfrm>
        </p:spPr>
        <p:txBody>
          <a:bodyPr>
            <a:normAutofit/>
          </a:bodyPr>
          <a:lstStyle/>
          <a:p>
            <a:pPr>
              <a:buClr>
                <a:srgbClr val="C00000"/>
              </a:buClr>
              <a:buFont typeface="Wingdings" pitchFamily="2" charset="2"/>
              <a:buChar char="§"/>
            </a:pPr>
            <a:r>
              <a:rPr lang="en-US" sz="2800" dirty="0" smtClean="0">
                <a:solidFill>
                  <a:schemeClr val="tx1"/>
                </a:solidFill>
                <a:latin typeface="Times New Roman" pitchFamily="18" charset="0"/>
                <a:cs typeface="Times New Roman" pitchFamily="18" charset="0"/>
              </a:rPr>
              <a:t>Health care providers must be trained to ensure that they maintain high technical standards, and able to serve clients who have been subjected to harmful practices such as FGM/C and sexual violence</a:t>
            </a:r>
            <a:r>
              <a:rPr lang="en-US" sz="2800" b="1" dirty="0" smtClean="0">
                <a:solidFill>
                  <a:schemeClr val="tx1">
                    <a:lumMod val="65000"/>
                    <a:lumOff val="35000"/>
                  </a:schemeClr>
                </a:solidFill>
                <a:latin typeface="Times New Roman" pitchFamily="18" charset="0"/>
                <a:cs typeface="Times New Roman" pitchFamily="18" charset="0"/>
              </a:rPr>
              <a:t>. </a:t>
            </a:r>
          </a:p>
          <a:p>
            <a:pPr>
              <a:buClr>
                <a:srgbClr val="C00000"/>
              </a:buClr>
              <a:buFont typeface="Wingdings" pitchFamily="2" charset="2"/>
              <a:buChar char="§"/>
            </a:pPr>
            <a:endParaRPr lang="en-US" sz="2800" dirty="0" smtClean="0">
              <a:latin typeface="Times New Roman" pitchFamily="18" charset="0"/>
              <a:cs typeface="Times New Roman" pitchFamily="18" charset="0"/>
            </a:endParaRPr>
          </a:p>
          <a:p>
            <a:pPr>
              <a:buClr>
                <a:srgbClr val="C00000"/>
              </a:buClr>
              <a:buFont typeface="Wingdings" pitchFamily="2" charset="2"/>
              <a:buChar char="§"/>
            </a:pPr>
            <a:r>
              <a:rPr lang="en-US" sz="2800" dirty="0" smtClean="0">
                <a:solidFill>
                  <a:schemeClr val="tx1"/>
                </a:solidFill>
                <a:latin typeface="Times New Roman" pitchFamily="18" charset="0"/>
                <a:cs typeface="Times New Roman" pitchFamily="18" charset="0"/>
              </a:rPr>
              <a:t>All countries should strive to make accessible through the primary health care (PHC) system,  RH to all individuals to appropriate age as soon as possible and no later than the year 2015. </a:t>
            </a:r>
          </a:p>
          <a:p>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872068" y="748145"/>
            <a:ext cx="7218988" cy="5378019"/>
          </a:xfrm>
        </p:spPr>
        <p:txBody>
          <a:bodyPr>
            <a:normAutofit fontScale="92500"/>
          </a:bodyPr>
          <a:lstStyle/>
          <a:p>
            <a:pPr marL="0" indent="0">
              <a:buNone/>
            </a:pPr>
            <a:r>
              <a:rPr lang="en-US" sz="3500" b="1" dirty="0" smtClean="0">
                <a:solidFill>
                  <a:srgbClr val="C00000"/>
                </a:solidFill>
                <a:effectLst>
                  <a:outerShdw blurRad="38100" dist="38100" dir="2700000" algn="tl">
                    <a:srgbClr val="000000">
                      <a:alpha val="43137"/>
                    </a:srgbClr>
                  </a:outerShdw>
                </a:effectLst>
                <a:latin typeface="Times New Roman" pitchFamily="18" charset="0"/>
                <a:cs typeface="Times New Roman" pitchFamily="18" charset="0"/>
              </a:rPr>
              <a:t>RH in the context of PHC should include: </a:t>
            </a:r>
          </a:p>
          <a:p>
            <a:pPr marL="0" indent="0">
              <a:buNone/>
            </a:pPr>
            <a:endParaRPr lang="en-US" sz="1600" dirty="0" smtClean="0">
              <a:solidFill>
                <a:srgbClr val="C00000"/>
              </a:solidFill>
              <a:effectLst>
                <a:outerShdw blurRad="38100" dist="38100" dir="2700000" algn="tl">
                  <a:srgbClr val="000000">
                    <a:alpha val="43137"/>
                  </a:srgbClr>
                </a:outerShdw>
              </a:effectLst>
            </a:endParaRPr>
          </a:p>
          <a:p>
            <a:pPr marL="301943" lvl="1" indent="0">
              <a:buClr>
                <a:srgbClr val="C00000"/>
              </a:buClr>
              <a:buFont typeface="Wingdings" pitchFamily="2" charset="2"/>
              <a:buChar char="§"/>
            </a:pPr>
            <a:r>
              <a:rPr lang="en-US" sz="3000" dirty="0" smtClean="0">
                <a:latin typeface="Times New Roman" pitchFamily="18" charset="0"/>
                <a:cs typeface="Times New Roman" pitchFamily="18" charset="0"/>
              </a:rPr>
              <a:t> FP counseling information and services.</a:t>
            </a:r>
          </a:p>
          <a:p>
            <a:pPr lvl="1">
              <a:buClr>
                <a:srgbClr val="C00000"/>
              </a:buClr>
              <a:buFont typeface="Wingdings" pitchFamily="2" charset="2"/>
              <a:buChar char="§"/>
            </a:pPr>
            <a:r>
              <a:rPr lang="en-US" sz="3000" dirty="0" smtClean="0">
                <a:latin typeface="Times New Roman" pitchFamily="18" charset="0"/>
                <a:cs typeface="Times New Roman" pitchFamily="18" charset="0"/>
              </a:rPr>
              <a:t>Education and services for prenatal care, safe delivery and postnatal care specially breast feeding and infant and woman’s health care. </a:t>
            </a:r>
          </a:p>
          <a:p>
            <a:pPr lvl="1">
              <a:buClr>
                <a:srgbClr val="C00000"/>
              </a:buClr>
              <a:buFont typeface="Wingdings" pitchFamily="2" charset="2"/>
              <a:buChar char="§"/>
            </a:pPr>
            <a:r>
              <a:rPr lang="en-US" sz="3000" dirty="0" smtClean="0">
                <a:latin typeface="Times New Roman" pitchFamily="18" charset="0"/>
                <a:cs typeface="Times New Roman" pitchFamily="18" charset="0"/>
              </a:rPr>
              <a:t>Prevention and treatment of infertility.</a:t>
            </a:r>
          </a:p>
          <a:p>
            <a:pPr lvl="1">
              <a:buClr>
                <a:srgbClr val="C00000"/>
              </a:buClr>
              <a:buFont typeface="Wingdings" pitchFamily="2" charset="2"/>
              <a:buChar char="§"/>
            </a:pPr>
            <a:r>
              <a:rPr lang="en-US" sz="3000" dirty="0" smtClean="0">
                <a:latin typeface="Times New Roman" pitchFamily="18" charset="0"/>
                <a:cs typeface="Times New Roman" pitchFamily="18" charset="0"/>
              </a:rPr>
              <a:t>Prevention of unsafe abortion and management of its consequences. </a:t>
            </a:r>
          </a:p>
          <a:p>
            <a:pPr lvl="1">
              <a:buClr>
                <a:srgbClr val="C00000"/>
              </a:buClr>
              <a:buFont typeface="Wingdings" pitchFamily="2" charset="2"/>
              <a:buChar char="§"/>
            </a:pPr>
            <a:r>
              <a:rPr lang="en-US" sz="3000" dirty="0" smtClean="0">
                <a:latin typeface="Times New Roman" pitchFamily="18" charset="0"/>
                <a:cs typeface="Times New Roman" pitchFamily="18" charset="0"/>
              </a:rPr>
              <a:t>Treatment of RTIs/STIs.</a:t>
            </a:r>
          </a:p>
          <a:p>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872067" y="1108364"/>
            <a:ext cx="7648478" cy="5017800"/>
          </a:xfrm>
        </p:spPr>
        <p:txBody>
          <a:bodyPr>
            <a:normAutofit lnSpcReduction="10000"/>
          </a:bodyPr>
          <a:lstStyle/>
          <a:p>
            <a:pPr lvl="1">
              <a:buClr>
                <a:srgbClr val="C00000"/>
              </a:buClr>
              <a:buFont typeface="Wingdings" pitchFamily="2" charset="2"/>
              <a:buChar char="§"/>
            </a:pPr>
            <a:r>
              <a:rPr lang="en-US" sz="2800" dirty="0" smtClean="0">
                <a:latin typeface="Times New Roman" pitchFamily="18" charset="0"/>
                <a:cs typeface="Times New Roman" pitchFamily="18" charset="0"/>
              </a:rPr>
              <a:t>Other RH conditions; and information, education and counseling as appropriate, on human sexuality as RH and responsible parenthood, referral for further diagnosis and treatment for complications of pregnancies, deliveries, abortions, infertility, RTIs/STIs /HIV, Breast cancer and cancer of reproductive system, active discouragement of FGM/C.</a:t>
            </a:r>
          </a:p>
          <a:p>
            <a:pPr lvl="1">
              <a:buClr>
                <a:srgbClr val="C00000"/>
              </a:buClr>
              <a:buNone/>
            </a:pPr>
            <a:endParaRPr lang="en-US" sz="2800" dirty="0" smtClean="0">
              <a:latin typeface="Times New Roman" pitchFamily="18" charset="0"/>
              <a:cs typeface="Times New Roman" pitchFamily="18" charset="0"/>
            </a:endParaRPr>
          </a:p>
          <a:p>
            <a:pPr lvl="1">
              <a:buClr>
                <a:srgbClr val="C00000"/>
              </a:buClr>
              <a:buFont typeface="Wingdings" pitchFamily="2" charset="2"/>
              <a:buChar char="§"/>
            </a:pPr>
            <a:r>
              <a:rPr lang="en-US" sz="2800" dirty="0" smtClean="0">
                <a:latin typeface="Times New Roman" pitchFamily="18" charset="0"/>
                <a:cs typeface="Times New Roman" pitchFamily="18" charset="0"/>
              </a:rPr>
              <a:t>Innovative </a:t>
            </a:r>
            <a:r>
              <a:rPr lang="en-US" sz="2800" dirty="0" err="1" smtClean="0">
                <a:latin typeface="Times New Roman" pitchFamily="18" charset="0"/>
                <a:cs typeface="Times New Roman" pitchFamily="18" charset="0"/>
              </a:rPr>
              <a:t>programmes</a:t>
            </a:r>
            <a:r>
              <a:rPr lang="en-US" sz="2800" dirty="0" smtClean="0">
                <a:latin typeface="Times New Roman" pitchFamily="18" charset="0"/>
                <a:cs typeface="Times New Roman" pitchFamily="18" charset="0"/>
              </a:rPr>
              <a:t> should make information, counseling and services for SRH accessible to adolescents and adult men. </a:t>
            </a:r>
          </a:p>
          <a:p>
            <a:pPr lvl="1"/>
            <a:endParaRPr lang="en-US" sz="2600"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122218" y="1551709"/>
            <a:ext cx="7158182" cy="4574454"/>
          </a:xfrm>
        </p:spPr>
        <p:txBody>
          <a:bodyPr/>
          <a:lstStyle/>
          <a:p>
            <a:pPr>
              <a:buClr>
                <a:srgbClr val="C00000"/>
              </a:buClr>
              <a:buFont typeface="Wingdings" pitchFamily="2" charset="2"/>
              <a:buChar char="§"/>
            </a:pPr>
            <a:r>
              <a:rPr lang="en-US" sz="2800" dirty="0" smtClean="0">
                <a:latin typeface="Times New Roman" pitchFamily="18" charset="0"/>
                <a:cs typeface="Times New Roman" pitchFamily="18" charset="0"/>
              </a:rPr>
              <a:t>Right after the ICPD, governments were asked to start immediately and without delay a basic package of services including FP, MCH and to establish referral system for other SRH services to achieve full integration by 2015.</a:t>
            </a:r>
          </a:p>
          <a:p>
            <a:endParaRPr 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Waveform">
  <a:themeElements>
    <a:clrScheme name="Custom 6">
      <a:dk1>
        <a:sysClr val="windowText" lastClr="000000"/>
      </a:dk1>
      <a:lt1>
        <a:sysClr val="window" lastClr="FFFFFF"/>
      </a:lt1>
      <a:dk2>
        <a:srgbClr val="242852"/>
      </a:dk2>
      <a:lt2>
        <a:srgbClr val="ACCBF9"/>
      </a:lt2>
      <a:accent1>
        <a:srgbClr val="FFFFFF"/>
      </a:accent1>
      <a:accent2>
        <a:srgbClr val="E9F3F0"/>
      </a:accent2>
      <a:accent3>
        <a:srgbClr val="005D84"/>
      </a:accent3>
      <a:accent4>
        <a:srgbClr val="006284"/>
      </a:accent4>
      <a:accent5>
        <a:srgbClr val="434343"/>
      </a:accent5>
      <a:accent6>
        <a:srgbClr val="414245"/>
      </a:accent6>
      <a:hlink>
        <a:srgbClr val="85B3E5"/>
      </a:hlink>
      <a:folHlink>
        <a:srgbClr val="375FE4"/>
      </a:folHlink>
    </a:clrScheme>
    <a:fontScheme name="Waveform">
      <a:majorFont>
        <a:latin typeface="Candara"/>
        <a:ea typeface=""/>
        <a:cs typeface=""/>
        <a:font script="Jpan" typeface="HGP明朝E"/>
        <a:font script="Hang" typeface="HY그래픽M"/>
        <a:font script="Hans" typeface="华文新魏"/>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HGP明朝E"/>
        <a:font script="Hang" typeface="HY그래픽M"/>
        <a:font script="Hans" typeface="华文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aveform">
      <a:fillStyleLst>
        <a:solidFill>
          <a:schemeClr val="phClr"/>
        </a:solidFill>
        <a:gradFill rotWithShape="1">
          <a:gsLst>
            <a:gs pos="0">
              <a:schemeClr val="phClr">
                <a:tint val="0"/>
              </a:schemeClr>
            </a:gs>
            <a:gs pos="44000">
              <a:schemeClr val="phClr">
                <a:tint val="60000"/>
                <a:satMod val="120000"/>
              </a:schemeClr>
            </a:gs>
            <a:gs pos="100000">
              <a:schemeClr val="phClr">
                <a:tint val="90000"/>
                <a:alpha val="100000"/>
                <a:lumMod val="90000"/>
              </a:schemeClr>
            </a:gs>
          </a:gsLst>
          <a:lin ang="5400000" scaled="0"/>
        </a:gradFill>
        <a:gradFill rotWithShape="1">
          <a:gsLst>
            <a:gs pos="0">
              <a:schemeClr val="phClr">
                <a:tint val="96000"/>
                <a:satMod val="120000"/>
                <a:lumMod val="120000"/>
              </a:schemeClr>
            </a:gs>
            <a:gs pos="100000">
              <a:schemeClr val="phClr">
                <a:shade val="89000"/>
                <a:lumMod val="90000"/>
              </a:schemeClr>
            </a:gs>
          </a:gsLst>
          <a:lin ang="5400000" scaled="0"/>
        </a:gradFill>
      </a:fillStyleLst>
      <a:lnStyleLst>
        <a:ln w="9525" cap="flat" cmpd="sng" algn="ctr">
          <a:solidFill>
            <a:schemeClr val="phClr"/>
          </a:solidFill>
          <a:prstDash val="solid"/>
        </a:ln>
        <a:ln w="15875" cap="flat" cmpd="sng" algn="ctr">
          <a:solidFill>
            <a:schemeClr val="phClr">
              <a:shade val="75000"/>
              <a:lumMod val="80000"/>
            </a:schemeClr>
          </a:solidFill>
          <a:prstDash val="solid"/>
        </a:ln>
        <a:ln w="25400" cap="flat" cmpd="sng" algn="ctr">
          <a:solidFill>
            <a:schemeClr val="phClr"/>
          </a:solidFill>
          <a:prstDash val="solid"/>
        </a:ln>
      </a:lnStyleLst>
      <a:effectStyleLst>
        <a:effectStyle>
          <a:effectLst/>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phClr">
                <a:shade val="25000"/>
                <a:satMod val="180000"/>
              </a:schemeClr>
            </a:contourClr>
          </a:sp3d>
        </a:effectStyle>
      </a:effectStyleLst>
      <a:bgFillStyleLst>
        <a:solidFill>
          <a:schemeClr val="phClr"/>
        </a:solidFill>
        <a:gradFill rotWithShape="1">
          <a:gsLst>
            <a:gs pos="40000">
              <a:schemeClr val="phClr">
                <a:tint val="94000"/>
                <a:shade val="94000"/>
                <a:alpha val="100000"/>
                <a:satMod val="114000"/>
                <a:lumMod val="114000"/>
              </a:schemeClr>
            </a:gs>
            <a:gs pos="74000">
              <a:schemeClr val="phClr">
                <a:tint val="94000"/>
                <a:shade val="94000"/>
                <a:satMod val="128000"/>
                <a:lumMod val="100000"/>
              </a:schemeClr>
            </a:gs>
            <a:gs pos="100000">
              <a:schemeClr val="phClr">
                <a:tint val="98000"/>
                <a:shade val="100000"/>
                <a:hueMod val="98000"/>
                <a:satMod val="100000"/>
                <a:lumMod val="74000"/>
              </a:schemeClr>
            </a:gs>
          </a:gsLst>
          <a:path path="circle">
            <a:fillToRect l="20000" t="-40000" r="20000" b="140000"/>
          </a:path>
        </a:gradFill>
        <a:blipFill rotWithShape="1">
          <a:blip xmlns:r="http://schemas.openxmlformats.org/officeDocument/2006/relationships" r:embed="rId1">
            <a:duotone>
              <a:schemeClr val="phClr">
                <a:tint val="96000"/>
                <a:satMod val="130000"/>
                <a:lumMod val="50000"/>
              </a:schemeClr>
              <a:schemeClr val="phClr">
                <a:tint val="96000"/>
                <a:satMod val="114000"/>
                <a:lumMod val="114000"/>
              </a:schemeClr>
            </a:duotone>
          </a:blip>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Waveform.thmx</Template>
  <TotalTime>210</TotalTime>
  <Words>794</Words>
  <Application>Microsoft Office PowerPoint</Application>
  <PresentationFormat>On-screen Show (4:3)</PresentationFormat>
  <Paragraphs>72</Paragraphs>
  <Slides>16</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16</vt:i4>
      </vt:variant>
    </vt:vector>
  </HeadingPairs>
  <TitlesOfParts>
    <vt:vector size="22" baseType="lpstr">
      <vt:lpstr>Calibri</vt:lpstr>
      <vt:lpstr>Candara</vt:lpstr>
      <vt:lpstr>Symbol</vt:lpstr>
      <vt:lpstr>Times New Roman</vt:lpstr>
      <vt:lpstr>Wingdings</vt:lpstr>
      <vt:lpstr>Waveform</vt:lpstr>
      <vt:lpstr>PowerPoint Presentation</vt:lpstr>
      <vt:lpstr>PowerPoint Presentation</vt:lpstr>
      <vt:lpstr>Definition of Reproductive Health:</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Conclusion:</vt:lpstr>
      <vt:lpstr>PowerPoint Presentation</vt:lpstr>
      <vt:lpstr>Risk of more delay in RH  integration:</vt:lpstr>
      <vt:lpstr>PowerPoint Presentation</vt:lpstr>
    </vt:vector>
  </TitlesOfParts>
  <Company>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Yousef Rabah</dc:creator>
  <cp:lastModifiedBy>MAGDY-PC</cp:lastModifiedBy>
  <cp:revision>29</cp:revision>
  <dcterms:created xsi:type="dcterms:W3CDTF">2012-10-08T14:55:03Z</dcterms:created>
  <dcterms:modified xsi:type="dcterms:W3CDTF">2016-11-06T15:48:33Z</dcterms:modified>
</cp:coreProperties>
</file>